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Montserrat"/>
      <p:regular r:id="rId18"/>
    </p:embeddedFon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
      <p:font typeface="Montserrat"/>
      <p:regular r:id="rId23"/>
    </p:embeddedFont>
    <p:embeddedFont>
      <p:font typeface="Montserrat"/>
      <p:regular r:id="rId24"/>
    </p:embeddedFont>
    <p:embeddedFont>
      <p:font typeface="Montserrat"/>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3.png>
</file>

<file path=ppt/media/image-10-4.png>
</file>

<file path=ppt/media/image-10-5.png>
</file>

<file path=ppt/media/image-10-6.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11-2.png>
</file>

<file path=ppt/media/image-11-3.png>
</file>

<file path=ppt/media/image-11-4.png>
</file>

<file path=ppt/media/image-2-1.png>
</file>

<file path=ppt/media/image-3-1.png>
</file>

<file path=ppt/media/image-4-1.png>
</file>

<file path=ppt/media/image-5-1.png>
</file>

<file path=ppt/media/image-6-1.png>
</file>

<file path=ppt/media/image-6-2.svg>
</file>

<file path=ppt/media/image-6-3.png>
</file>

<file path=ppt/media/image-6-4.svg>
</file>

<file path=ppt/media/image-6-5.png>
</file>

<file path=ppt/media/image-6-6.svg>
</file>

<file path=ppt/media/image-7-1.png>
</file>

<file path=ppt/media/image-7-2.png>
</file>

<file path=ppt/media/image-7-3.svg>
</file>

<file path=ppt/media/image-7-4.png>
</file>

<file path=ppt/media/image-7-5.svg>
</file>

<file path=ppt/media/image-7-6.png>
</file>

<file path=ppt/media/image-7-7.png>
</file>

<file path=ppt/media/image-7-8.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013180">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6" Type="http://schemas.openxmlformats.org/officeDocument/2006/relationships/hyperlink" Target="mailto:info@fortizotechnologies.com"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7" Type="http://schemas.openxmlformats.org/officeDocument/2006/relationships/image" Target="../media/image-10-6.png"/><Relationship Id="rId8" Type="http://schemas.openxmlformats.org/officeDocument/2006/relationships/slideLayout" Target="../slideLayouts/slideLayout11.xml"/><Relationship Id="rId9"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slideLayout" Target="../slideLayouts/slideLayout12.xml"/><Relationship Id="rId6"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svg"/><Relationship Id="rId6" Type="http://schemas.openxmlformats.org/officeDocument/2006/relationships/image" Target="../media/image-7-6.pn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slideLayout" Target="../slideLayouts/slideLayout8.xml"/><Relationship Id="rId10"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pic>
        <p:nvPicPr>
          <p:cNvPr id="3" name="Image 1" descr="preencoded.png">    </p:cNvPr>
          <p:cNvPicPr>
            <a:picLocks noChangeAspect="1"/>
          </p:cNvPicPr>
          <p:nvPr/>
        </p:nvPicPr>
        <p:blipFill>
          <a:blip r:embed="rId2"/>
          <a:stretch>
            <a:fillRect/>
          </a:stretch>
        </p:blipFill>
        <p:spPr>
          <a:xfrm>
            <a:off x="6350198" y="866418"/>
            <a:ext cx="7416403" cy="4229814"/>
          </a:xfrm>
          <a:prstGeom prst="rect">
            <a:avLst/>
          </a:prstGeom>
        </p:spPr>
      </p:pic>
      <p:sp>
        <p:nvSpPr>
          <p:cNvPr id="4" name="Text 0"/>
          <p:cNvSpPr/>
          <p:nvPr/>
        </p:nvSpPr>
        <p:spPr>
          <a:xfrm>
            <a:off x="6350198" y="5466398"/>
            <a:ext cx="6036350" cy="616982"/>
          </a:xfrm>
          <a:prstGeom prst="rect">
            <a:avLst/>
          </a:prstGeom>
          <a:noFill/>
          <a:ln/>
        </p:spPr>
        <p:txBody>
          <a:bodyPr wrap="none" lIns="0" tIns="0" rIns="0" bIns="0" rtlCol="0" anchor="t"/>
          <a:lstStyle/>
          <a:p>
            <a:pPr algn="l" indent="0" marL="0">
              <a:lnSpc>
                <a:spcPts val="4850"/>
              </a:lnSpc>
              <a:buNone/>
            </a:pPr>
            <a:r>
              <a:rPr lang="en-US" sz="3850" b="1" dirty="0">
                <a:solidFill>
                  <a:srgbClr val="FFFFFF"/>
                </a:solidFill>
                <a:latin typeface="Montserrat" pitchFamily="34" charset="0"/>
                <a:ea typeface="Montserrat" pitchFamily="34" charset="-122"/>
                <a:cs typeface="Montserrat" pitchFamily="34" charset="-120"/>
              </a:rPr>
              <a:t>         FUTURE PROOFER</a:t>
            </a:r>
            <a:endParaRPr lang="en-US" sz="3850" dirty="0"/>
          </a:p>
        </p:txBody>
      </p:sp>
      <p:sp>
        <p:nvSpPr>
          <p:cNvPr id="5" name="Text 1"/>
          <p:cNvSpPr/>
          <p:nvPr/>
        </p:nvSpPr>
        <p:spPr>
          <a:xfrm>
            <a:off x="6350198" y="6453545"/>
            <a:ext cx="7416403" cy="315992"/>
          </a:xfrm>
          <a:prstGeom prst="rect">
            <a:avLst/>
          </a:prstGeom>
          <a:noFill/>
          <a:ln/>
        </p:spPr>
        <p:txBody>
          <a:bodyPr wrap="none" lIns="0" tIns="0" rIns="0" bIns="0" rtlCol="0" anchor="t"/>
          <a:lstStyle/>
          <a:p>
            <a:pPr algn="l" indent="0" marL="0">
              <a:lnSpc>
                <a:spcPts val="2450"/>
              </a:lnSpc>
              <a:buNone/>
            </a:pPr>
            <a:r>
              <a:rPr lang="en-US" sz="1550" dirty="0">
                <a:solidFill>
                  <a:srgbClr val="FFFFFF"/>
                </a:solidFill>
                <a:latin typeface="Montserrat" pitchFamily="34" charset="0"/>
                <a:ea typeface="Montserrat" pitchFamily="34" charset="-122"/>
                <a:cs typeface="Montserrat" pitchFamily="34" charset="-120"/>
              </a:rPr>
              <a:t>                 AI foresight for smarter careers and stronger businesses.</a:t>
            </a:r>
            <a:endParaRPr lang="en-US" sz="1550" dirty="0"/>
          </a:p>
        </p:txBody>
      </p:sp>
      <p:sp>
        <p:nvSpPr>
          <p:cNvPr id="6" name="Text 2"/>
          <p:cNvSpPr/>
          <p:nvPr/>
        </p:nvSpPr>
        <p:spPr>
          <a:xfrm>
            <a:off x="6350198" y="7047190"/>
            <a:ext cx="7416403" cy="315992"/>
          </a:xfrm>
          <a:prstGeom prst="rect">
            <a:avLst/>
          </a:prstGeom>
          <a:noFill/>
          <a:ln/>
        </p:spPr>
        <p:txBody>
          <a:bodyPr wrap="none" lIns="0" tIns="0" rIns="0" bIns="0" rtlCol="0" anchor="t"/>
          <a:lstStyle/>
          <a:p>
            <a:pPr algn="l" indent="0" marL="0">
              <a:lnSpc>
                <a:spcPts val="2450"/>
              </a:lnSpc>
              <a:buNone/>
            </a:pPr>
            <a:r>
              <a:rPr lang="en-US" sz="1550" b="1" dirty="0">
                <a:solidFill>
                  <a:srgbClr val="FFFFFF"/>
                </a:solidFill>
                <a:latin typeface="Montserrat" pitchFamily="34" charset="0"/>
                <a:ea typeface="Montserrat" pitchFamily="34" charset="-122"/>
                <a:cs typeface="Montserrat" pitchFamily="34" charset="-120"/>
              </a:rPr>
              <a:t>              Contact:</a:t>
            </a:r>
            <a:pPr algn="l" indent="0" marL="0">
              <a:lnSpc>
                <a:spcPts val="2450"/>
              </a:lnSpc>
              <a:buNone/>
            </a:pPr>
            <a:r>
              <a:rPr lang="en-US" sz="1550" dirty="0">
                <a:solidFill>
                  <a:srgbClr val="FFFFFF"/>
                </a:solidFill>
                <a:latin typeface="Montserrat" pitchFamily="34" charset="0"/>
                <a:ea typeface="Montserrat" pitchFamily="34" charset="-122"/>
                <a:cs typeface="Montserrat" pitchFamily="34" charset="-120"/>
              </a:rPr>
              <a:t> </a:t>
            </a:r>
            <a:pPr algn="l" indent="0" marL="0">
              <a:lnSpc>
                <a:spcPts val="2450"/>
              </a:lnSpc>
              <a:buNone/>
            </a:pPr>
            <a:r>
              <a:rPr lang="en-US" sz="1550" dirty="0">
                <a:solidFill>
                  <a:srgbClr val="FFFFFF"/>
                </a:solidFill>
                <a:latin typeface="Montserrat" pitchFamily="34" charset="0"/>
                <a:ea typeface="Montserrat" pitchFamily="34" charset="-122"/>
                <a:cs typeface="Montserrat" pitchFamily="34" charset="-120"/>
              </a:rPr>
              <a:t>info@fortizotechnologies.com   |    </a:t>
            </a:r>
            <a:pPr algn="l" indent="0" marL="0">
              <a:lnSpc>
                <a:spcPts val="2450"/>
              </a:lnSpc>
              <a:buNone/>
            </a:pPr>
            <a:r>
              <a:rPr lang="en-US" sz="1550" b="1" dirty="0">
                <a:solidFill>
                  <a:srgbClr val="FFFFFF"/>
                </a:solidFill>
                <a:latin typeface="Montserrat" pitchFamily="34" charset="0"/>
                <a:ea typeface="Montserrat" pitchFamily="34" charset="-122"/>
                <a:cs typeface="Montserrat" pitchFamily="34" charset="-120"/>
              </a:rPr>
              <a:t>Date</a:t>
            </a:r>
            <a:pPr algn="l" indent="0" marL="0">
              <a:lnSpc>
                <a:spcPts val="2450"/>
              </a:lnSpc>
              <a:buNone/>
            </a:pPr>
            <a:r>
              <a:rPr lang="en-US" sz="1550" dirty="0">
                <a:solidFill>
                  <a:srgbClr val="FFFFFF"/>
                </a:solidFill>
                <a:latin typeface="Montserrat" pitchFamily="34" charset="0"/>
                <a:ea typeface="Montserrat" pitchFamily="34" charset="-122"/>
                <a:cs typeface="Montserrat" pitchFamily="34" charset="-120"/>
              </a:rPr>
              <a:t>: 8/11/2025 </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18542" y="564475"/>
            <a:ext cx="6392942" cy="641509"/>
          </a:xfrm>
          <a:prstGeom prst="rect">
            <a:avLst/>
          </a:prstGeom>
          <a:noFill/>
          <a:ln/>
        </p:spPr>
        <p:txBody>
          <a:bodyPr wrap="none" lIns="0" tIns="0" rIns="0" bIns="0" rtlCol="0" anchor="t"/>
          <a:lstStyle/>
          <a:p>
            <a:pPr algn="l" indent="0" marL="0">
              <a:lnSpc>
                <a:spcPts val="5050"/>
              </a:lnSpc>
              <a:buNone/>
            </a:pPr>
            <a:r>
              <a:rPr lang="en-US" sz="4000" dirty="0">
                <a:solidFill>
                  <a:srgbClr val="013180"/>
                </a:solidFill>
                <a:latin typeface="Montserrat" pitchFamily="34" charset="0"/>
                <a:ea typeface="Montserrat" pitchFamily="34" charset="-122"/>
                <a:cs typeface="Montserrat" pitchFamily="34" charset="-120"/>
              </a:rPr>
              <a:t>Product Screens Preview</a:t>
            </a:r>
            <a:endParaRPr lang="en-US" sz="4000" dirty="0"/>
          </a:p>
        </p:txBody>
      </p:sp>
      <p:pic>
        <p:nvPicPr>
          <p:cNvPr id="3" name="Image 0" descr="preencoded.png">    </p:cNvPr>
          <p:cNvPicPr>
            <a:picLocks noChangeAspect="1"/>
          </p:cNvPicPr>
          <p:nvPr/>
        </p:nvPicPr>
        <p:blipFill>
          <a:blip r:embed="rId1"/>
          <a:stretch>
            <a:fillRect/>
          </a:stretch>
        </p:blipFill>
        <p:spPr>
          <a:xfrm>
            <a:off x="726162" y="1749385"/>
            <a:ext cx="3171349" cy="3171349"/>
          </a:xfrm>
          <a:prstGeom prst="rect">
            <a:avLst/>
          </a:prstGeom>
        </p:spPr>
      </p:pic>
      <p:pic>
        <p:nvPicPr>
          <p:cNvPr id="4" name="Image 1" descr="preencoded.png">    </p:cNvPr>
          <p:cNvPicPr>
            <a:picLocks noChangeAspect="1"/>
          </p:cNvPicPr>
          <p:nvPr/>
        </p:nvPicPr>
        <p:blipFill>
          <a:blip r:embed="rId2"/>
          <a:stretch>
            <a:fillRect/>
          </a:stretch>
        </p:blipFill>
        <p:spPr>
          <a:xfrm>
            <a:off x="4061698" y="1749385"/>
            <a:ext cx="3171349" cy="3171349"/>
          </a:xfrm>
          <a:prstGeom prst="rect">
            <a:avLst/>
          </a:prstGeom>
        </p:spPr>
      </p:pic>
      <p:pic>
        <p:nvPicPr>
          <p:cNvPr id="5" name="Image 2" descr="preencoded.png">    </p:cNvPr>
          <p:cNvPicPr>
            <a:picLocks noChangeAspect="1"/>
          </p:cNvPicPr>
          <p:nvPr/>
        </p:nvPicPr>
        <p:blipFill>
          <a:blip r:embed="rId3"/>
          <a:stretch>
            <a:fillRect/>
          </a:stretch>
        </p:blipFill>
        <p:spPr>
          <a:xfrm>
            <a:off x="7397234" y="1749385"/>
            <a:ext cx="3171349" cy="3171349"/>
          </a:xfrm>
          <a:prstGeom prst="rect">
            <a:avLst/>
          </a:prstGeom>
        </p:spPr>
      </p:pic>
      <p:pic>
        <p:nvPicPr>
          <p:cNvPr id="6" name="Image 3" descr="preencoded.png">    </p:cNvPr>
          <p:cNvPicPr>
            <a:picLocks noChangeAspect="1"/>
          </p:cNvPicPr>
          <p:nvPr/>
        </p:nvPicPr>
        <p:blipFill>
          <a:blip r:embed="rId4"/>
          <a:stretch>
            <a:fillRect/>
          </a:stretch>
        </p:blipFill>
        <p:spPr>
          <a:xfrm>
            <a:off x="10732770" y="1749385"/>
            <a:ext cx="3171468" cy="3171468"/>
          </a:xfrm>
          <a:prstGeom prst="rect">
            <a:avLst/>
          </a:prstGeom>
        </p:spPr>
      </p:pic>
      <p:sp>
        <p:nvSpPr>
          <p:cNvPr id="7" name="Text 1"/>
          <p:cNvSpPr/>
          <p:nvPr/>
        </p:nvSpPr>
        <p:spPr>
          <a:xfrm>
            <a:off x="718542" y="5489853"/>
            <a:ext cx="4040624" cy="384810"/>
          </a:xfrm>
          <a:prstGeom prst="rect">
            <a:avLst/>
          </a:prstGeom>
          <a:noFill/>
          <a:ln/>
        </p:spPr>
        <p:txBody>
          <a:bodyPr wrap="none" lIns="0" tIns="0" rIns="0" bIns="0" rtlCol="0" anchor="t"/>
          <a:lstStyle/>
          <a:p>
            <a:pPr algn="l" indent="0" marL="0">
              <a:lnSpc>
                <a:spcPts val="3000"/>
              </a:lnSpc>
              <a:buNone/>
            </a:pPr>
            <a:r>
              <a:rPr lang="en-US" sz="2400" dirty="0">
                <a:solidFill>
                  <a:srgbClr val="013180"/>
                </a:solidFill>
                <a:latin typeface="Montserrat" pitchFamily="34" charset="0"/>
                <a:ea typeface="Montserrat" pitchFamily="34" charset="-122"/>
                <a:cs typeface="Montserrat" pitchFamily="34" charset="-120"/>
              </a:rPr>
              <a:t>Experience Future Proofer</a:t>
            </a:r>
            <a:endParaRPr lang="en-US" sz="2400" dirty="0"/>
          </a:p>
        </p:txBody>
      </p:sp>
      <p:sp>
        <p:nvSpPr>
          <p:cNvPr id="8" name="Text 2"/>
          <p:cNvSpPr/>
          <p:nvPr/>
        </p:nvSpPr>
        <p:spPr>
          <a:xfrm>
            <a:off x="718542" y="6079927"/>
            <a:ext cx="6346269" cy="1313498"/>
          </a:xfrm>
          <a:prstGeom prst="rect">
            <a:avLst/>
          </a:prstGeom>
          <a:noFill/>
          <a:ln/>
        </p:spPr>
        <p:txBody>
          <a:bodyPr wrap="square" lIns="0" tIns="0" rIns="0" bIns="0" rtlCol="0" anchor="t"/>
          <a:lstStyle/>
          <a:p>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Our intuitive interface transforms complex AI insights into clear, actionable guidance. From personalized dashboards to intelligent conversations with BusinessMate, every interaction is designed to empower smarter decisions.</a:t>
            </a:r>
            <a:endParaRPr lang="en-US" sz="1600" dirty="0"/>
          </a:p>
        </p:txBody>
      </p:sp>
      <p:sp>
        <p:nvSpPr>
          <p:cNvPr id="9" name="Text 3"/>
          <p:cNvSpPr/>
          <p:nvPr/>
        </p:nvSpPr>
        <p:spPr>
          <a:xfrm>
            <a:off x="7573208" y="5489853"/>
            <a:ext cx="4212669" cy="320635"/>
          </a:xfrm>
          <a:prstGeom prst="rect">
            <a:avLst/>
          </a:prstGeom>
          <a:noFill/>
          <a:ln/>
        </p:spPr>
        <p:txBody>
          <a:bodyPr wrap="none" lIns="0" tIns="0" rIns="0" bIns="0" rtlCol="0" anchor="t"/>
          <a:lstStyle/>
          <a:p>
            <a:pPr algn="l" indent="0" marL="0">
              <a:lnSpc>
                <a:spcPts val="2500"/>
              </a:lnSpc>
              <a:buNone/>
            </a:pPr>
            <a:r>
              <a:rPr lang="en-US" sz="2000" dirty="0">
                <a:solidFill>
                  <a:srgbClr val="013180"/>
                </a:solidFill>
                <a:latin typeface="Montserrat" pitchFamily="34" charset="0"/>
                <a:ea typeface="Montserrat" pitchFamily="34" charset="-122"/>
                <a:cs typeface="Montserrat" pitchFamily="34" charset="-120"/>
              </a:rPr>
              <a:t>Ready to Transform Your Future?</a:t>
            </a:r>
            <a:endParaRPr lang="en-US" sz="2000" dirty="0"/>
          </a:p>
        </p:txBody>
      </p:sp>
      <p:sp>
        <p:nvSpPr>
          <p:cNvPr id="10" name="Text 4"/>
          <p:cNvSpPr/>
          <p:nvPr/>
        </p:nvSpPr>
        <p:spPr>
          <a:xfrm>
            <a:off x="7573208" y="6015752"/>
            <a:ext cx="6346269" cy="656749"/>
          </a:xfrm>
          <a:prstGeom prst="rect">
            <a:avLst/>
          </a:prstGeom>
          <a:noFill/>
          <a:ln/>
        </p:spPr>
        <p:txBody>
          <a:bodyPr wrap="square" lIns="0" tIns="0" rIns="0" bIns="0" rtlCol="0" anchor="t"/>
          <a:lstStyle/>
          <a:p>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Join us in revolutionizing career and business planning across West Africa.</a:t>
            </a:r>
            <a:endParaRPr lang="en-US" sz="1600" dirty="0"/>
          </a:p>
        </p:txBody>
      </p:sp>
      <p:pic>
        <p:nvPicPr>
          <p:cNvPr id="11" name="Image 4" descr="preencoded.png">
            <a:hlinkClick r:id="rId6" tooltip=""/>
          </p:cNvPr>
          <p:cNvPicPr>
            <a:picLocks noChangeAspect="1"/>
          </p:cNvPicPr>
          <p:nvPr/>
        </p:nvPicPr>
        <p:blipFill>
          <a:blip r:embed="rId5"/>
          <a:stretch>
            <a:fillRect/>
          </a:stretch>
        </p:blipFill>
        <p:spPr>
          <a:xfrm>
            <a:off x="7573208" y="6903363"/>
            <a:ext cx="1991916" cy="564475"/>
          </a:xfrm>
          <a:prstGeom prst="rect">
            <a:avLst/>
          </a:prstGeom>
        </p:spPr>
      </p:pic>
      <p:pic>
        <p:nvPicPr>
          <p:cNvPr id="12" name="Image 5" descr="preencoded.png">    </p:cNvPr>
          <p:cNvPicPr>
            <a:picLocks noChangeAspect="1"/>
          </p:cNvPicPr>
          <p:nvPr/>
        </p:nvPicPr>
        <p:blipFill>
          <a:blip r:embed="rId7"/>
          <a:stretch>
            <a:fillRect/>
          </a:stretch>
        </p:blipFill>
        <p:spPr>
          <a:xfrm>
            <a:off x="9667756" y="6903363"/>
            <a:ext cx="1604367" cy="5644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31388" y="496014"/>
            <a:ext cx="4509968" cy="563761"/>
          </a:xfrm>
          <a:prstGeom prst="rect">
            <a:avLst/>
          </a:prstGeom>
          <a:noFill/>
          <a:ln/>
        </p:spPr>
        <p:txBody>
          <a:bodyPr wrap="none" lIns="0" tIns="0" rIns="0" bIns="0" rtlCol="0" anchor="t"/>
          <a:lstStyle/>
          <a:p>
            <a:pPr algn="l" indent="0" marL="0">
              <a:lnSpc>
                <a:spcPts val="4400"/>
              </a:lnSpc>
              <a:buNone/>
            </a:pPr>
            <a:r>
              <a:rPr lang="en-US" sz="3550" dirty="0">
                <a:solidFill>
                  <a:srgbClr val="013180"/>
                </a:solidFill>
                <a:latin typeface="Montserrat" pitchFamily="34" charset="0"/>
                <a:ea typeface="Montserrat" pitchFamily="34" charset="-122"/>
                <a:cs typeface="Montserrat" pitchFamily="34" charset="-120"/>
              </a:rPr>
              <a:t>Traction &amp; Metrics </a:t>
            </a:r>
            <a:endParaRPr lang="en-US" sz="3550" dirty="0"/>
          </a:p>
        </p:txBody>
      </p:sp>
      <p:sp>
        <p:nvSpPr>
          <p:cNvPr id="3" name="Text 1"/>
          <p:cNvSpPr/>
          <p:nvPr/>
        </p:nvSpPr>
        <p:spPr>
          <a:xfrm>
            <a:off x="631388" y="1420535"/>
            <a:ext cx="13367623" cy="360759"/>
          </a:xfrm>
          <a:prstGeom prst="rect">
            <a:avLst/>
          </a:prstGeom>
          <a:noFill/>
          <a:ln/>
        </p:spPr>
        <p:txBody>
          <a:bodyPr wrap="none" lIns="0" tIns="0" rIns="0" bIns="0" rtlCol="0" anchor="t"/>
          <a:lstStyle/>
          <a:p>
            <a:pPr algn="l" indent="0" marL="0">
              <a:lnSpc>
                <a:spcPts val="2800"/>
              </a:lnSpc>
              <a:buNone/>
            </a:pPr>
            <a:r>
              <a:rPr lang="en-US" sz="1750" dirty="0">
                <a:solidFill>
                  <a:srgbClr val="13181B"/>
                </a:solidFill>
                <a:latin typeface="Montserrat" pitchFamily="34" charset="0"/>
                <a:ea typeface="Montserrat" pitchFamily="34" charset="-122"/>
                <a:cs typeface="Montserrat" pitchFamily="34" charset="-120"/>
              </a:rPr>
              <a:t>AI for Social Transformation</a:t>
            </a:r>
            <a:endParaRPr lang="en-US" sz="1750" dirty="0"/>
          </a:p>
        </p:txBody>
      </p:sp>
      <p:sp>
        <p:nvSpPr>
          <p:cNvPr id="4" name="Text 2"/>
          <p:cNvSpPr/>
          <p:nvPr/>
        </p:nvSpPr>
        <p:spPr>
          <a:xfrm>
            <a:off x="631388" y="1984177"/>
            <a:ext cx="13367623" cy="461724"/>
          </a:xfrm>
          <a:prstGeom prst="rect">
            <a:avLst/>
          </a:prstGeom>
          <a:noFill/>
          <a:ln/>
        </p:spPr>
        <p:txBody>
          <a:bodyPr wrap="squar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Future Proofer isn't just about profit—it's about empowerment. We're building a platform that democratizes access to strategic foresight, creating pathways to prosperity for individuals and businesses across West Africa.</a:t>
            </a:r>
            <a:endParaRPr lang="en-US" sz="1100" dirty="0"/>
          </a:p>
        </p:txBody>
      </p:sp>
      <p:sp>
        <p:nvSpPr>
          <p:cNvPr id="5" name="Text 3"/>
          <p:cNvSpPr/>
          <p:nvPr/>
        </p:nvSpPr>
        <p:spPr>
          <a:xfrm>
            <a:off x="1674614"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10000+</a:t>
            </a:r>
            <a:endParaRPr lang="en-US" sz="3550" dirty="0"/>
          </a:p>
        </p:txBody>
      </p:sp>
      <p:pic>
        <p:nvPicPr>
          <p:cNvPr id="6" name="Image 0" descr="preencoded.png">    </p:cNvPr>
          <p:cNvPicPr>
            <a:picLocks noChangeAspect="1"/>
          </p:cNvPicPr>
          <p:nvPr/>
        </p:nvPicPr>
        <p:blipFill>
          <a:blip r:embed="rId1"/>
          <a:stretch>
            <a:fillRect/>
          </a:stretch>
        </p:blipFill>
        <p:spPr>
          <a:xfrm>
            <a:off x="1431131" y="2693789"/>
            <a:ext cx="2705933" cy="2705933"/>
          </a:xfrm>
          <a:prstGeom prst="rect">
            <a:avLst/>
          </a:prstGeom>
        </p:spPr>
      </p:pic>
      <p:sp>
        <p:nvSpPr>
          <p:cNvPr id="7" name="Text 4"/>
          <p:cNvSpPr/>
          <p:nvPr/>
        </p:nvSpPr>
        <p:spPr>
          <a:xfrm>
            <a:off x="1656636"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Youths Trained</a:t>
            </a:r>
            <a:endParaRPr lang="en-US" sz="1750" dirty="0"/>
          </a:p>
        </p:txBody>
      </p:sp>
      <p:sp>
        <p:nvSpPr>
          <p:cNvPr id="8" name="Text 5"/>
          <p:cNvSpPr/>
          <p:nvPr/>
        </p:nvSpPr>
        <p:spPr>
          <a:xfrm>
            <a:off x="631388" y="6015157"/>
            <a:ext cx="4305538"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Young people equipped with digital planning and foresight skills for the future economy.</a:t>
            </a:r>
            <a:endParaRPr lang="en-US" sz="1100" dirty="0"/>
          </a:p>
        </p:txBody>
      </p:sp>
      <p:sp>
        <p:nvSpPr>
          <p:cNvPr id="9" name="Text 6"/>
          <p:cNvSpPr/>
          <p:nvPr/>
        </p:nvSpPr>
        <p:spPr>
          <a:xfrm>
            <a:off x="6205657"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2000+</a:t>
            </a:r>
            <a:endParaRPr lang="en-US" sz="3550" dirty="0"/>
          </a:p>
        </p:txBody>
      </p:sp>
      <p:pic>
        <p:nvPicPr>
          <p:cNvPr id="10" name="Image 1" descr="preencoded.png">    </p:cNvPr>
          <p:cNvPicPr>
            <a:picLocks noChangeAspect="1"/>
          </p:cNvPicPr>
          <p:nvPr/>
        </p:nvPicPr>
        <p:blipFill>
          <a:blip r:embed="rId2"/>
          <a:stretch>
            <a:fillRect/>
          </a:stretch>
        </p:blipFill>
        <p:spPr>
          <a:xfrm>
            <a:off x="5962174" y="2693789"/>
            <a:ext cx="2705933" cy="2705933"/>
          </a:xfrm>
          <a:prstGeom prst="rect">
            <a:avLst/>
          </a:prstGeom>
        </p:spPr>
      </p:pic>
      <p:sp>
        <p:nvSpPr>
          <p:cNvPr id="11" name="Text 7"/>
          <p:cNvSpPr/>
          <p:nvPr/>
        </p:nvSpPr>
        <p:spPr>
          <a:xfrm>
            <a:off x="6187678"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SMEs Supported</a:t>
            </a:r>
            <a:endParaRPr lang="en-US" sz="1750" dirty="0"/>
          </a:p>
        </p:txBody>
      </p:sp>
      <p:sp>
        <p:nvSpPr>
          <p:cNvPr id="12" name="Text 8"/>
          <p:cNvSpPr/>
          <p:nvPr/>
        </p:nvSpPr>
        <p:spPr>
          <a:xfrm>
            <a:off x="5162312" y="6015157"/>
            <a:ext cx="4305657"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Small businesses empowered with AI-driven insights to compete and grow sustainably.</a:t>
            </a:r>
            <a:endParaRPr lang="en-US" sz="1100" dirty="0"/>
          </a:p>
        </p:txBody>
      </p:sp>
      <p:sp>
        <p:nvSpPr>
          <p:cNvPr id="13" name="Text 9"/>
          <p:cNvSpPr/>
          <p:nvPr/>
        </p:nvSpPr>
        <p:spPr>
          <a:xfrm>
            <a:off x="10736699"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15</a:t>
            </a:r>
            <a:endParaRPr lang="en-US" sz="3550" dirty="0"/>
          </a:p>
        </p:txBody>
      </p:sp>
      <p:pic>
        <p:nvPicPr>
          <p:cNvPr id="14" name="Image 2" descr="preencoded.png">    </p:cNvPr>
          <p:cNvPicPr>
            <a:picLocks noChangeAspect="1"/>
          </p:cNvPicPr>
          <p:nvPr/>
        </p:nvPicPr>
        <p:blipFill>
          <a:blip r:embed="rId3"/>
          <a:stretch>
            <a:fillRect/>
          </a:stretch>
        </p:blipFill>
        <p:spPr>
          <a:xfrm>
            <a:off x="10493216" y="2693789"/>
            <a:ext cx="2705933" cy="2705933"/>
          </a:xfrm>
          <a:prstGeom prst="rect">
            <a:avLst/>
          </a:prstGeom>
        </p:spPr>
      </p:pic>
      <p:sp>
        <p:nvSpPr>
          <p:cNvPr id="15" name="Text 10"/>
          <p:cNvSpPr/>
          <p:nvPr/>
        </p:nvSpPr>
        <p:spPr>
          <a:xfrm>
            <a:off x="10718721"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Countries Reached</a:t>
            </a:r>
            <a:endParaRPr lang="en-US" sz="1750" dirty="0"/>
          </a:p>
        </p:txBody>
      </p:sp>
      <p:sp>
        <p:nvSpPr>
          <p:cNvPr id="16" name="Text 11"/>
          <p:cNvSpPr/>
          <p:nvPr/>
        </p:nvSpPr>
        <p:spPr>
          <a:xfrm>
            <a:off x="9693354" y="6015157"/>
            <a:ext cx="4305657"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ECOWAS nations gaining access to localized, actionable intelligence tools.</a:t>
            </a:r>
            <a:endParaRPr lang="en-US" sz="1100" dirty="0"/>
          </a:p>
        </p:txBody>
      </p:sp>
      <p:sp>
        <p:nvSpPr>
          <p:cNvPr id="17" name="Shape 12"/>
          <p:cNvSpPr/>
          <p:nvPr/>
        </p:nvSpPr>
        <p:spPr>
          <a:xfrm>
            <a:off x="631388" y="6679763"/>
            <a:ext cx="13367623" cy="1055013"/>
          </a:xfrm>
          <a:prstGeom prst="roundRect">
            <a:avLst>
              <a:gd name="adj" fmla="val 7182"/>
            </a:avLst>
          </a:prstGeom>
          <a:solidFill>
            <a:srgbClr val="B3D0FF"/>
          </a:solidFill>
          <a:ln/>
        </p:spPr>
      </p:sp>
      <p:pic>
        <p:nvPicPr>
          <p:cNvPr id="18" name="Image 3" descr="preencoded.png">    </p:cNvPr>
          <p:cNvPicPr>
            <a:picLocks noChangeAspect="1"/>
          </p:cNvPicPr>
          <p:nvPr/>
        </p:nvPicPr>
        <p:blipFill>
          <a:blip r:embed="rId4"/>
          <a:stretch>
            <a:fillRect/>
          </a:stretch>
        </p:blipFill>
        <p:spPr>
          <a:xfrm>
            <a:off x="811768" y="6953012"/>
            <a:ext cx="225385" cy="180380"/>
          </a:xfrm>
          <a:prstGeom prst="rect">
            <a:avLst/>
          </a:prstGeom>
        </p:spPr>
      </p:pic>
      <p:sp>
        <p:nvSpPr>
          <p:cNvPr id="19" name="Text 13"/>
          <p:cNvSpPr/>
          <p:nvPr/>
        </p:nvSpPr>
        <p:spPr>
          <a:xfrm>
            <a:off x="1217533" y="6905149"/>
            <a:ext cx="12601099" cy="577215"/>
          </a:xfrm>
          <a:prstGeom prst="rect">
            <a:avLst/>
          </a:prstGeom>
          <a:noFill/>
          <a:ln/>
        </p:spPr>
        <p:txBody>
          <a:bodyPr wrap="square" lIns="0" tIns="0" rIns="0" bIns="0" rtlCol="0" anchor="t"/>
          <a:lstStyle/>
          <a:p>
            <a:pPr algn="l" indent="0" marL="0">
              <a:lnSpc>
                <a:spcPts val="2250"/>
              </a:lnSpc>
              <a:buNone/>
            </a:pPr>
            <a:r>
              <a:rPr lang="en-US" sz="1400" b="1" dirty="0">
                <a:solidFill>
                  <a:srgbClr val="000000"/>
                </a:solidFill>
                <a:latin typeface="Montserrat" pitchFamily="34" charset="0"/>
                <a:ea typeface="Montserrat" pitchFamily="34" charset="-122"/>
                <a:cs typeface="Montserrat" pitchFamily="34" charset="-120"/>
              </a:rPr>
              <a:t>Our Commitment:</a:t>
            </a:r>
            <a:pPr algn="l" indent="0" marL="0">
              <a:lnSpc>
                <a:spcPts val="2250"/>
              </a:lnSpc>
              <a:buNone/>
            </a:pPr>
            <a:r>
              <a:rPr lang="en-US" sz="1400" dirty="0">
                <a:solidFill>
                  <a:srgbClr val="000000"/>
                </a:solidFill>
                <a:latin typeface="Montserrat" pitchFamily="34" charset="0"/>
                <a:ea typeface="Montserrat" pitchFamily="34" charset="-122"/>
                <a:cs typeface="Montserrat" pitchFamily="34" charset="-120"/>
              </a:rPr>
              <a:t> Making sophisticated AI foresight accessible to everyone, regardless of economic background, to create lasting positive change across communities.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122432" y="613172"/>
            <a:ext cx="4543068" cy="567928"/>
          </a:xfrm>
          <a:prstGeom prst="rect">
            <a:avLst/>
          </a:prstGeom>
          <a:noFill/>
          <a:ln/>
        </p:spPr>
        <p:txBody>
          <a:bodyPr wrap="none" lIns="0" tIns="0" rIns="0" bIns="0" rtlCol="0" anchor="t"/>
          <a:lstStyle/>
          <a:p>
            <a:pPr algn="l" indent="0" marL="0">
              <a:lnSpc>
                <a:spcPts val="4450"/>
              </a:lnSpc>
              <a:buNone/>
            </a:pPr>
            <a:r>
              <a:rPr lang="en-US" sz="3550" dirty="0">
                <a:solidFill>
                  <a:srgbClr val="013180"/>
                </a:solidFill>
                <a:latin typeface="Montserrat" pitchFamily="34" charset="0"/>
                <a:ea typeface="Montserrat" pitchFamily="34" charset="-122"/>
                <a:cs typeface="Montserrat" pitchFamily="34" charset="-120"/>
              </a:rPr>
              <a:t>The Problem</a:t>
            </a:r>
            <a:endParaRPr lang="en-US" sz="3550" dirty="0"/>
          </a:p>
        </p:txBody>
      </p:sp>
      <p:sp>
        <p:nvSpPr>
          <p:cNvPr id="4" name="Shape 1"/>
          <p:cNvSpPr/>
          <p:nvPr/>
        </p:nvSpPr>
        <p:spPr>
          <a:xfrm>
            <a:off x="6122432" y="1453634"/>
            <a:ext cx="7871936" cy="1236583"/>
          </a:xfrm>
          <a:prstGeom prst="roundRect">
            <a:avLst>
              <a:gd name="adj" fmla="val 6172"/>
            </a:avLst>
          </a:prstGeom>
          <a:solidFill>
            <a:srgbClr val="CCE0FF"/>
          </a:solidFill>
          <a:ln w="7620">
            <a:solidFill>
              <a:srgbClr val="B2C6E5"/>
            </a:solidFill>
            <a:prstDash val="solid"/>
          </a:ln>
        </p:spPr>
      </p:sp>
      <p:sp>
        <p:nvSpPr>
          <p:cNvPr id="5" name="Text 2"/>
          <p:cNvSpPr/>
          <p:nvPr/>
        </p:nvSpPr>
        <p:spPr>
          <a:xfrm>
            <a:off x="6311741" y="1642943"/>
            <a:ext cx="2271474" cy="283964"/>
          </a:xfrm>
          <a:prstGeom prst="rect">
            <a:avLst/>
          </a:prstGeom>
          <a:noFill/>
          <a:ln/>
        </p:spPr>
        <p:txBody>
          <a:bodyPr wrap="none" lIns="0" tIns="0" rIns="0" bIns="0" rtlCol="0" anchor="t"/>
          <a:lstStyle/>
          <a:p>
            <a:pPr algn="l"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Career Blindspots</a:t>
            </a:r>
            <a:endParaRPr lang="en-US" sz="1750" dirty="0"/>
          </a:p>
        </p:txBody>
      </p:sp>
      <p:sp>
        <p:nvSpPr>
          <p:cNvPr id="6" name="Text 3"/>
          <p:cNvSpPr/>
          <p:nvPr/>
        </p:nvSpPr>
        <p:spPr>
          <a:xfrm>
            <a:off x="6311741" y="2035850"/>
            <a:ext cx="7493318" cy="465058"/>
          </a:xfrm>
          <a:prstGeom prst="rect">
            <a:avLst/>
          </a:prstGeom>
          <a:noFill/>
          <a:ln/>
        </p:spPr>
        <p:txBody>
          <a:bodyPr wrap="squar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Limited access to career and business foresight tools leaves professionals navigating uncertainty without clear direction.</a:t>
            </a:r>
            <a:endParaRPr lang="en-US" sz="1100" dirty="0"/>
          </a:p>
        </p:txBody>
      </p:sp>
      <p:sp>
        <p:nvSpPr>
          <p:cNvPr id="7" name="Shape 4"/>
          <p:cNvSpPr/>
          <p:nvPr/>
        </p:nvSpPr>
        <p:spPr>
          <a:xfrm>
            <a:off x="6122432" y="2871907"/>
            <a:ext cx="7871936" cy="1236583"/>
          </a:xfrm>
          <a:prstGeom prst="roundRect">
            <a:avLst>
              <a:gd name="adj" fmla="val 6172"/>
            </a:avLst>
          </a:prstGeom>
          <a:solidFill>
            <a:srgbClr val="CCE0FF"/>
          </a:solidFill>
          <a:ln w="7620">
            <a:solidFill>
              <a:srgbClr val="B2C6E5"/>
            </a:solidFill>
            <a:prstDash val="solid"/>
          </a:ln>
        </p:spPr>
      </p:sp>
      <p:sp>
        <p:nvSpPr>
          <p:cNvPr id="8" name="Text 5"/>
          <p:cNvSpPr/>
          <p:nvPr/>
        </p:nvSpPr>
        <p:spPr>
          <a:xfrm>
            <a:off x="6311741" y="3061216"/>
            <a:ext cx="2542818" cy="283964"/>
          </a:xfrm>
          <a:prstGeom prst="rect">
            <a:avLst/>
          </a:prstGeom>
          <a:noFill/>
          <a:ln/>
        </p:spPr>
        <p:txBody>
          <a:bodyPr wrap="none" lIns="0" tIns="0" rIns="0" bIns="0" rtlCol="0" anchor="t"/>
          <a:lstStyle/>
          <a:p>
            <a:pPr algn="l"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Youth Unemployment</a:t>
            </a:r>
            <a:endParaRPr lang="en-US" sz="1750" dirty="0"/>
          </a:p>
        </p:txBody>
      </p:sp>
      <p:sp>
        <p:nvSpPr>
          <p:cNvPr id="9" name="Text 6"/>
          <p:cNvSpPr/>
          <p:nvPr/>
        </p:nvSpPr>
        <p:spPr>
          <a:xfrm>
            <a:off x="6311741" y="3454122"/>
            <a:ext cx="7493318" cy="465058"/>
          </a:xfrm>
          <a:prstGeom prst="rect">
            <a:avLst/>
          </a:prstGeom>
          <a:noFill/>
          <a:ln/>
        </p:spPr>
        <p:txBody>
          <a:bodyPr wrap="squar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Talented young people remain underutilized, lacking guidance to match their skills with emerging opportunities.</a:t>
            </a:r>
            <a:endParaRPr lang="en-US" sz="1100" dirty="0"/>
          </a:p>
        </p:txBody>
      </p:sp>
      <p:sp>
        <p:nvSpPr>
          <p:cNvPr id="10" name="Shape 7"/>
          <p:cNvSpPr/>
          <p:nvPr/>
        </p:nvSpPr>
        <p:spPr>
          <a:xfrm>
            <a:off x="6122432" y="4290179"/>
            <a:ext cx="7871936" cy="1236583"/>
          </a:xfrm>
          <a:prstGeom prst="roundRect">
            <a:avLst>
              <a:gd name="adj" fmla="val 6172"/>
            </a:avLst>
          </a:prstGeom>
          <a:solidFill>
            <a:srgbClr val="CCE0FF"/>
          </a:solidFill>
          <a:ln w="7620">
            <a:solidFill>
              <a:srgbClr val="B2C6E5"/>
            </a:solidFill>
            <a:prstDash val="solid"/>
          </a:ln>
        </p:spPr>
      </p:sp>
      <p:sp>
        <p:nvSpPr>
          <p:cNvPr id="11" name="Text 8"/>
          <p:cNvSpPr/>
          <p:nvPr/>
        </p:nvSpPr>
        <p:spPr>
          <a:xfrm>
            <a:off x="6311741" y="4479488"/>
            <a:ext cx="2271474" cy="283964"/>
          </a:xfrm>
          <a:prstGeom prst="rect">
            <a:avLst/>
          </a:prstGeom>
          <a:noFill/>
          <a:ln/>
        </p:spPr>
        <p:txBody>
          <a:bodyPr wrap="none" lIns="0" tIns="0" rIns="0" bIns="0" rtlCol="0" anchor="t"/>
          <a:lstStyle/>
          <a:p>
            <a:pPr algn="l"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SME Struggles</a:t>
            </a:r>
            <a:endParaRPr lang="en-US" sz="1750" dirty="0"/>
          </a:p>
        </p:txBody>
      </p:sp>
      <p:sp>
        <p:nvSpPr>
          <p:cNvPr id="12" name="Text 9"/>
          <p:cNvSpPr/>
          <p:nvPr/>
        </p:nvSpPr>
        <p:spPr>
          <a:xfrm>
            <a:off x="6311741" y="4872395"/>
            <a:ext cx="7493318" cy="465058"/>
          </a:xfrm>
          <a:prstGeom prst="rect">
            <a:avLst/>
          </a:prstGeom>
          <a:noFill/>
          <a:ln/>
        </p:spPr>
        <p:txBody>
          <a:bodyPr wrap="squar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Small and medium enterprises struggle to anticipate market shifts, competitive threats, and economic risks.</a:t>
            </a:r>
            <a:endParaRPr lang="en-US" sz="1100" dirty="0"/>
          </a:p>
        </p:txBody>
      </p:sp>
      <p:sp>
        <p:nvSpPr>
          <p:cNvPr id="13" name="Shape 10"/>
          <p:cNvSpPr/>
          <p:nvPr/>
        </p:nvSpPr>
        <p:spPr>
          <a:xfrm>
            <a:off x="6122432" y="5708452"/>
            <a:ext cx="7871936" cy="1004054"/>
          </a:xfrm>
          <a:prstGeom prst="roundRect">
            <a:avLst>
              <a:gd name="adj" fmla="val 7602"/>
            </a:avLst>
          </a:prstGeom>
          <a:solidFill>
            <a:srgbClr val="CCE0FF"/>
          </a:solidFill>
          <a:ln w="7620">
            <a:solidFill>
              <a:srgbClr val="B2C6E5"/>
            </a:solidFill>
            <a:prstDash val="solid"/>
          </a:ln>
        </p:spPr>
      </p:sp>
      <p:sp>
        <p:nvSpPr>
          <p:cNvPr id="14" name="Text 11"/>
          <p:cNvSpPr/>
          <p:nvPr/>
        </p:nvSpPr>
        <p:spPr>
          <a:xfrm>
            <a:off x="6311741" y="5897761"/>
            <a:ext cx="2271474" cy="283964"/>
          </a:xfrm>
          <a:prstGeom prst="rect">
            <a:avLst/>
          </a:prstGeom>
          <a:noFill/>
          <a:ln/>
        </p:spPr>
        <p:txBody>
          <a:bodyPr wrap="none" lIns="0" tIns="0" rIns="0" bIns="0" rtlCol="0" anchor="t"/>
          <a:lstStyle/>
          <a:p>
            <a:pPr algn="l"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Data Scarcity</a:t>
            </a:r>
            <a:endParaRPr lang="en-US" sz="1750" dirty="0"/>
          </a:p>
        </p:txBody>
      </p:sp>
      <p:sp>
        <p:nvSpPr>
          <p:cNvPr id="15" name="Text 12"/>
          <p:cNvSpPr/>
          <p:nvPr/>
        </p:nvSpPr>
        <p:spPr>
          <a:xfrm>
            <a:off x="6311741" y="6290667"/>
            <a:ext cx="7493318" cy="232529"/>
          </a:xfrm>
          <a:prstGeom prst="rect">
            <a:avLst/>
          </a:prstGeom>
          <a:noFill/>
          <a:ln/>
        </p:spPr>
        <p:txBody>
          <a:bodyPr wrap="non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Scarce access to localized trend data and AI-powered insight tools limits strategic decision-making.</a:t>
            </a:r>
            <a:endParaRPr lang="en-US" sz="1100" dirty="0"/>
          </a:p>
        </p:txBody>
      </p:sp>
      <p:sp>
        <p:nvSpPr>
          <p:cNvPr id="16" name="Text 13"/>
          <p:cNvSpPr/>
          <p:nvPr/>
        </p:nvSpPr>
        <p:spPr>
          <a:xfrm>
            <a:off x="6394966" y="7121366"/>
            <a:ext cx="7599402" cy="290632"/>
          </a:xfrm>
          <a:prstGeom prst="rect">
            <a:avLst/>
          </a:prstGeom>
          <a:noFill/>
          <a:ln/>
        </p:spPr>
        <p:txBody>
          <a:bodyPr wrap="none" lIns="0" tIns="0" rIns="0" bIns="0" rtlCol="0" anchor="t"/>
          <a:lstStyle/>
          <a:p>
            <a:pPr algn="l" indent="0" marL="0">
              <a:lnSpc>
                <a:spcPts val="2250"/>
              </a:lnSpc>
              <a:buNone/>
            </a:pPr>
            <a:r>
              <a:rPr lang="en-US" sz="1400" dirty="0">
                <a:solidFill>
                  <a:srgbClr val="13181B"/>
                </a:solidFill>
                <a:latin typeface="Montserrat" pitchFamily="34" charset="0"/>
                <a:ea typeface="Montserrat" pitchFamily="34" charset="-122"/>
                <a:cs typeface="Montserrat" pitchFamily="34" charset="-120"/>
              </a:rPr>
              <a:t>"People are planning blind in a fast-changing world."</a:t>
            </a:r>
            <a:endParaRPr lang="en-US" sz="1400" dirty="0"/>
          </a:p>
        </p:txBody>
      </p:sp>
      <p:sp>
        <p:nvSpPr>
          <p:cNvPr id="17" name="Shape 14"/>
          <p:cNvSpPr/>
          <p:nvPr/>
        </p:nvSpPr>
        <p:spPr>
          <a:xfrm>
            <a:off x="6122432" y="6916936"/>
            <a:ext cx="22860" cy="699492"/>
          </a:xfrm>
          <a:prstGeom prst="rect">
            <a:avLst/>
          </a:prstGeom>
          <a:solidFill>
            <a:srgbClr val="609DFF"/>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13899" y="729734"/>
            <a:ext cx="5099923" cy="637342"/>
          </a:xfrm>
          <a:prstGeom prst="rect">
            <a:avLst/>
          </a:prstGeom>
          <a:noFill/>
          <a:ln/>
        </p:spPr>
        <p:txBody>
          <a:bodyPr wrap="none" lIns="0" tIns="0" rIns="0" bIns="0" rtlCol="0" anchor="t"/>
          <a:lstStyle/>
          <a:p>
            <a:pPr algn="l" indent="0" marL="0">
              <a:lnSpc>
                <a:spcPts val="5000"/>
              </a:lnSpc>
              <a:buNone/>
            </a:pPr>
            <a:r>
              <a:rPr lang="en-US" sz="4000" dirty="0">
                <a:solidFill>
                  <a:srgbClr val="013180"/>
                </a:solidFill>
                <a:latin typeface="Montserrat" pitchFamily="34" charset="0"/>
                <a:ea typeface="Montserrat" pitchFamily="34" charset="-122"/>
                <a:cs typeface="Montserrat" pitchFamily="34" charset="-120"/>
              </a:rPr>
              <a:t>The Solution</a:t>
            </a:r>
            <a:endParaRPr lang="en-US" sz="4000" dirty="0"/>
          </a:p>
        </p:txBody>
      </p:sp>
      <p:sp>
        <p:nvSpPr>
          <p:cNvPr id="4" name="Text 1"/>
          <p:cNvSpPr/>
          <p:nvPr/>
        </p:nvSpPr>
        <p:spPr>
          <a:xfrm>
            <a:off x="713899" y="1673066"/>
            <a:ext cx="7716202" cy="1304925"/>
          </a:xfrm>
          <a:prstGeom prst="rect">
            <a:avLst/>
          </a:prstGeom>
          <a:noFill/>
          <a:ln/>
        </p:spPr>
        <p:txBody>
          <a:bodyPr wrap="square" lIns="0" tIns="0" rIns="0" bIns="0" rtlCol="0" anchor="t"/>
          <a:lstStyle/>
          <a:p>
            <a:pPr algn="l" indent="0" marL="0">
              <a:lnSpc>
                <a:spcPts val="2550"/>
              </a:lnSpc>
              <a:buNone/>
            </a:pPr>
            <a:r>
              <a:rPr lang="en-US" sz="1600" b="1" dirty="0">
                <a:solidFill>
                  <a:srgbClr val="13181B"/>
                </a:solidFill>
                <a:latin typeface="Montserrat" pitchFamily="34" charset="0"/>
                <a:ea typeface="Montserrat" pitchFamily="34" charset="-122"/>
                <a:cs typeface="Montserrat" pitchFamily="34" charset="-120"/>
              </a:rPr>
              <a:t>Future Proofer</a:t>
            </a:r>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 is an AI-powered platform that transforms uncertainty into opportunity. Our intelligent system analyzes economic patterns and skill trends across West Africa, delivering personalized strategies that help individuals and businesses thrive in tomorrow's economy.</a:t>
            </a:r>
            <a:endParaRPr lang="en-US" sz="1600" dirty="0"/>
          </a:p>
        </p:txBody>
      </p:sp>
      <p:sp>
        <p:nvSpPr>
          <p:cNvPr id="5" name="Text 2"/>
          <p:cNvSpPr/>
          <p:nvPr/>
        </p:nvSpPr>
        <p:spPr>
          <a:xfrm>
            <a:off x="713899" y="3207425"/>
            <a:ext cx="203954" cy="254913"/>
          </a:xfrm>
          <a:prstGeom prst="rect">
            <a:avLst/>
          </a:prstGeom>
          <a:noFill/>
          <a:ln/>
        </p:spPr>
        <p:txBody>
          <a:bodyPr wrap="none" lIns="0" tIns="0" rIns="0" bIns="0" rtlCol="0" anchor="t"/>
          <a:lstStyle/>
          <a:p>
            <a:pPr algn="l" indent="0" marL="0">
              <a:lnSpc>
                <a:spcPts val="2550"/>
              </a:lnSpc>
              <a:buNone/>
            </a:pPr>
            <a:r>
              <a:rPr lang="en-US" sz="1600" dirty="0">
                <a:solidFill>
                  <a:srgbClr val="13181B"/>
                </a:solidFill>
                <a:latin typeface="Montserrat Light" pitchFamily="34" charset="0"/>
                <a:ea typeface="Montserrat Light" pitchFamily="34" charset="-122"/>
                <a:cs typeface="Montserrat Light" pitchFamily="34" charset="-120"/>
              </a:rPr>
              <a:t>01</a:t>
            </a:r>
            <a:endParaRPr lang="en-US" sz="1600" dirty="0"/>
          </a:p>
        </p:txBody>
      </p:sp>
      <p:sp>
        <p:nvSpPr>
          <p:cNvPr id="6" name="Shape 3"/>
          <p:cNvSpPr/>
          <p:nvPr/>
        </p:nvSpPr>
        <p:spPr>
          <a:xfrm>
            <a:off x="713899" y="3531156"/>
            <a:ext cx="3756065" cy="22860"/>
          </a:xfrm>
          <a:prstGeom prst="rect">
            <a:avLst/>
          </a:prstGeom>
          <a:solidFill>
            <a:srgbClr val="609DFF"/>
          </a:solidFill>
          <a:ln/>
        </p:spPr>
      </p:sp>
      <p:sp>
        <p:nvSpPr>
          <p:cNvPr id="7" name="Text 4"/>
          <p:cNvSpPr/>
          <p:nvPr/>
        </p:nvSpPr>
        <p:spPr>
          <a:xfrm>
            <a:off x="713899" y="3678793"/>
            <a:ext cx="2549962" cy="318730"/>
          </a:xfrm>
          <a:prstGeom prst="rect">
            <a:avLst/>
          </a:prstGeom>
          <a:noFill/>
          <a:ln/>
        </p:spPr>
        <p:txBody>
          <a:bodyPr wrap="none" lIns="0" tIns="0" rIns="0" bIns="0" rtlCol="0" anchor="t"/>
          <a:lstStyle/>
          <a:p>
            <a:pPr algn="l" indent="0" marL="0">
              <a:lnSpc>
                <a:spcPts val="2500"/>
              </a:lnSpc>
              <a:buNone/>
            </a:pPr>
            <a:r>
              <a:rPr lang="en-US" sz="2000" dirty="0">
                <a:solidFill>
                  <a:srgbClr val="13181B"/>
                </a:solidFill>
                <a:latin typeface="Montserrat" pitchFamily="34" charset="0"/>
                <a:ea typeface="Montserrat" pitchFamily="34" charset="-122"/>
                <a:cs typeface="Montserrat" pitchFamily="34" charset="-120"/>
              </a:rPr>
              <a:t>Analyze Trends</a:t>
            </a:r>
            <a:endParaRPr lang="en-US" sz="2000" dirty="0"/>
          </a:p>
        </p:txBody>
      </p:sp>
      <p:sp>
        <p:nvSpPr>
          <p:cNvPr id="8" name="Text 5"/>
          <p:cNvSpPr/>
          <p:nvPr/>
        </p:nvSpPr>
        <p:spPr>
          <a:xfrm>
            <a:off x="713899" y="4119920"/>
            <a:ext cx="3756065" cy="1304925"/>
          </a:xfrm>
          <a:prstGeom prst="rect">
            <a:avLst/>
          </a:prstGeom>
          <a:noFill/>
          <a:ln/>
        </p:spPr>
        <p:txBody>
          <a:bodyPr wrap="square" lIns="0" tIns="0" rIns="0" bIns="0" rtlCol="0" anchor="t"/>
          <a:lstStyle/>
          <a:p>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Our AI engine processes economic and skill market data to identify emerging patterns and opportunities.</a:t>
            </a:r>
            <a:endParaRPr lang="en-US" sz="1600" dirty="0"/>
          </a:p>
        </p:txBody>
      </p:sp>
      <p:sp>
        <p:nvSpPr>
          <p:cNvPr id="9" name="Text 6"/>
          <p:cNvSpPr/>
          <p:nvPr/>
        </p:nvSpPr>
        <p:spPr>
          <a:xfrm>
            <a:off x="4673918" y="3207425"/>
            <a:ext cx="203954" cy="254913"/>
          </a:xfrm>
          <a:prstGeom prst="rect">
            <a:avLst/>
          </a:prstGeom>
          <a:noFill/>
          <a:ln/>
        </p:spPr>
        <p:txBody>
          <a:bodyPr wrap="none" lIns="0" tIns="0" rIns="0" bIns="0" rtlCol="0" anchor="t"/>
          <a:lstStyle/>
          <a:p>
            <a:pPr algn="l" indent="0" marL="0">
              <a:lnSpc>
                <a:spcPts val="2550"/>
              </a:lnSpc>
              <a:buNone/>
            </a:pPr>
            <a:r>
              <a:rPr lang="en-US" sz="1600" dirty="0">
                <a:solidFill>
                  <a:srgbClr val="13181B"/>
                </a:solidFill>
                <a:latin typeface="Montserrat Light" pitchFamily="34" charset="0"/>
                <a:ea typeface="Montserrat Light" pitchFamily="34" charset="-122"/>
                <a:cs typeface="Montserrat Light" pitchFamily="34" charset="-120"/>
              </a:rPr>
              <a:t>02</a:t>
            </a:r>
            <a:endParaRPr lang="en-US" sz="1600" dirty="0"/>
          </a:p>
        </p:txBody>
      </p:sp>
      <p:sp>
        <p:nvSpPr>
          <p:cNvPr id="10" name="Shape 7"/>
          <p:cNvSpPr/>
          <p:nvPr/>
        </p:nvSpPr>
        <p:spPr>
          <a:xfrm>
            <a:off x="4673918" y="3531156"/>
            <a:ext cx="3756184" cy="22860"/>
          </a:xfrm>
          <a:prstGeom prst="rect">
            <a:avLst/>
          </a:prstGeom>
          <a:solidFill>
            <a:srgbClr val="609DFF"/>
          </a:solidFill>
          <a:ln/>
        </p:spPr>
      </p:sp>
      <p:sp>
        <p:nvSpPr>
          <p:cNvPr id="11" name="Text 8"/>
          <p:cNvSpPr/>
          <p:nvPr/>
        </p:nvSpPr>
        <p:spPr>
          <a:xfrm>
            <a:off x="4673918" y="3678793"/>
            <a:ext cx="2549962" cy="318730"/>
          </a:xfrm>
          <a:prstGeom prst="rect">
            <a:avLst/>
          </a:prstGeom>
          <a:noFill/>
          <a:ln/>
        </p:spPr>
        <p:txBody>
          <a:bodyPr wrap="none" lIns="0" tIns="0" rIns="0" bIns="0" rtlCol="0" anchor="t"/>
          <a:lstStyle/>
          <a:p>
            <a:pPr algn="l" indent="0" marL="0">
              <a:lnSpc>
                <a:spcPts val="2500"/>
              </a:lnSpc>
              <a:buNone/>
            </a:pPr>
            <a:r>
              <a:rPr lang="en-US" sz="2000" dirty="0">
                <a:solidFill>
                  <a:srgbClr val="13181B"/>
                </a:solidFill>
                <a:latin typeface="Montserrat" pitchFamily="34" charset="0"/>
                <a:ea typeface="Montserrat" pitchFamily="34" charset="-122"/>
                <a:cs typeface="Montserrat" pitchFamily="34" charset="-120"/>
              </a:rPr>
              <a:t>Generate Insights</a:t>
            </a:r>
            <a:endParaRPr lang="en-US" sz="2000" dirty="0"/>
          </a:p>
        </p:txBody>
      </p:sp>
      <p:sp>
        <p:nvSpPr>
          <p:cNvPr id="12" name="Text 9"/>
          <p:cNvSpPr/>
          <p:nvPr/>
        </p:nvSpPr>
        <p:spPr>
          <a:xfrm>
            <a:off x="4673918" y="4119920"/>
            <a:ext cx="3756184" cy="978694"/>
          </a:xfrm>
          <a:prstGeom prst="rect">
            <a:avLst/>
          </a:prstGeom>
          <a:noFill/>
          <a:ln/>
        </p:spPr>
        <p:txBody>
          <a:bodyPr wrap="square" lIns="0" tIns="0" rIns="0" bIns="0" rtlCol="0" anchor="t"/>
          <a:lstStyle/>
          <a:p>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We translate complex data into clear, actionable recommendations tailored to your unique context.</a:t>
            </a:r>
            <a:endParaRPr lang="en-US" sz="1600" dirty="0"/>
          </a:p>
        </p:txBody>
      </p:sp>
      <p:sp>
        <p:nvSpPr>
          <p:cNvPr id="13" name="Text 10"/>
          <p:cNvSpPr/>
          <p:nvPr/>
        </p:nvSpPr>
        <p:spPr>
          <a:xfrm>
            <a:off x="713899" y="5781794"/>
            <a:ext cx="203954" cy="254913"/>
          </a:xfrm>
          <a:prstGeom prst="rect">
            <a:avLst/>
          </a:prstGeom>
          <a:noFill/>
          <a:ln/>
        </p:spPr>
        <p:txBody>
          <a:bodyPr wrap="none" lIns="0" tIns="0" rIns="0" bIns="0" rtlCol="0" anchor="t"/>
          <a:lstStyle/>
          <a:p>
            <a:pPr algn="l" indent="0" marL="0">
              <a:lnSpc>
                <a:spcPts val="2550"/>
              </a:lnSpc>
              <a:buNone/>
            </a:pPr>
            <a:r>
              <a:rPr lang="en-US" sz="1600" dirty="0">
                <a:solidFill>
                  <a:srgbClr val="13181B"/>
                </a:solidFill>
                <a:latin typeface="Montserrat Light" pitchFamily="34" charset="0"/>
                <a:ea typeface="Montserrat Light" pitchFamily="34" charset="-122"/>
                <a:cs typeface="Montserrat Light" pitchFamily="34" charset="-120"/>
              </a:rPr>
              <a:t>03</a:t>
            </a:r>
            <a:endParaRPr lang="en-US" sz="1600" dirty="0"/>
          </a:p>
        </p:txBody>
      </p:sp>
      <p:sp>
        <p:nvSpPr>
          <p:cNvPr id="14" name="Shape 11"/>
          <p:cNvSpPr/>
          <p:nvPr/>
        </p:nvSpPr>
        <p:spPr>
          <a:xfrm>
            <a:off x="713899" y="6105525"/>
            <a:ext cx="7716202" cy="22860"/>
          </a:xfrm>
          <a:prstGeom prst="rect">
            <a:avLst/>
          </a:prstGeom>
          <a:solidFill>
            <a:srgbClr val="609DFF"/>
          </a:solidFill>
          <a:ln/>
        </p:spPr>
      </p:sp>
      <p:sp>
        <p:nvSpPr>
          <p:cNvPr id="15" name="Text 12"/>
          <p:cNvSpPr/>
          <p:nvPr/>
        </p:nvSpPr>
        <p:spPr>
          <a:xfrm>
            <a:off x="713899" y="6253163"/>
            <a:ext cx="2717959" cy="318730"/>
          </a:xfrm>
          <a:prstGeom prst="rect">
            <a:avLst/>
          </a:prstGeom>
          <a:noFill/>
          <a:ln/>
        </p:spPr>
        <p:txBody>
          <a:bodyPr wrap="none" lIns="0" tIns="0" rIns="0" bIns="0" rtlCol="0" anchor="t"/>
          <a:lstStyle/>
          <a:p>
            <a:pPr algn="l" indent="0" marL="0">
              <a:lnSpc>
                <a:spcPts val="2500"/>
              </a:lnSpc>
              <a:buNone/>
            </a:pPr>
            <a:r>
              <a:rPr lang="en-US" sz="2000" dirty="0">
                <a:solidFill>
                  <a:srgbClr val="13181B"/>
                </a:solidFill>
                <a:latin typeface="Montserrat" pitchFamily="34" charset="0"/>
                <a:ea typeface="Montserrat" pitchFamily="34" charset="-122"/>
                <a:cs typeface="Montserrat" pitchFamily="34" charset="-120"/>
              </a:rPr>
              <a:t>Future-Proof Success</a:t>
            </a:r>
            <a:endParaRPr lang="en-US" sz="2000" dirty="0"/>
          </a:p>
        </p:txBody>
      </p:sp>
      <p:sp>
        <p:nvSpPr>
          <p:cNvPr id="16" name="Text 13"/>
          <p:cNvSpPr/>
          <p:nvPr/>
        </p:nvSpPr>
        <p:spPr>
          <a:xfrm>
            <a:off x="713899" y="6694289"/>
            <a:ext cx="7716202" cy="652462"/>
          </a:xfrm>
          <a:prstGeom prst="rect">
            <a:avLst/>
          </a:prstGeom>
          <a:noFill/>
          <a:ln/>
        </p:spPr>
        <p:txBody>
          <a:bodyPr wrap="square" lIns="0" tIns="0" rIns="0" bIns="0" rtlCol="0" anchor="t"/>
          <a:lstStyle/>
          <a:p>
            <a:pPr algn="l" indent="0" marL="0">
              <a:lnSpc>
                <a:spcPts val="2550"/>
              </a:lnSpc>
              <a:buNone/>
            </a:pPr>
            <a:r>
              <a:rPr lang="en-US" sz="1600" dirty="0">
                <a:solidFill>
                  <a:srgbClr val="13181B"/>
                </a:solidFill>
                <a:latin typeface="Montserrat" pitchFamily="34" charset="0"/>
                <a:ea typeface="Montserrat" pitchFamily="34" charset="-122"/>
                <a:cs typeface="Montserrat" pitchFamily="34" charset="-120"/>
              </a:rPr>
              <a:t>Users receive personalized strategies to navigate change, supported by free masterclasses that bridge digital divides.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4602" y="491490"/>
            <a:ext cx="4461867" cy="557808"/>
          </a:xfrm>
          <a:prstGeom prst="rect">
            <a:avLst/>
          </a:prstGeom>
          <a:noFill/>
          <a:ln/>
        </p:spPr>
        <p:txBody>
          <a:bodyPr wrap="none" lIns="0" tIns="0" rIns="0" bIns="0" rtlCol="0" anchor="t"/>
          <a:lstStyle/>
          <a:p>
            <a:pPr algn="l" indent="0" marL="0">
              <a:lnSpc>
                <a:spcPts val="4350"/>
              </a:lnSpc>
              <a:buNone/>
            </a:pPr>
            <a:r>
              <a:rPr lang="en-US" sz="3500" dirty="0">
                <a:solidFill>
                  <a:srgbClr val="013180"/>
                </a:solidFill>
                <a:latin typeface="Montserrat" pitchFamily="34" charset="0"/>
                <a:ea typeface="Montserrat" pitchFamily="34" charset="-122"/>
                <a:cs typeface="Montserrat" pitchFamily="34" charset="-120"/>
              </a:rPr>
              <a:t>Product Overview</a:t>
            </a:r>
            <a:endParaRPr lang="en-US" sz="3500" dirty="0"/>
          </a:p>
        </p:txBody>
      </p:sp>
      <p:sp>
        <p:nvSpPr>
          <p:cNvPr id="3" name="Text 1"/>
          <p:cNvSpPr/>
          <p:nvPr/>
        </p:nvSpPr>
        <p:spPr>
          <a:xfrm>
            <a:off x="624602" y="1495425"/>
            <a:ext cx="2677120" cy="334685"/>
          </a:xfrm>
          <a:prstGeom prst="rect">
            <a:avLst/>
          </a:prstGeom>
          <a:noFill/>
          <a:ln/>
        </p:spPr>
        <p:txBody>
          <a:bodyPr wrap="none" lIns="0" tIns="0" rIns="0" bIns="0" rtlCol="0" anchor="t"/>
          <a:lstStyle/>
          <a:p>
            <a:pPr algn="l" indent="0" marL="0">
              <a:lnSpc>
                <a:spcPts val="2600"/>
              </a:lnSpc>
              <a:buNone/>
            </a:pPr>
            <a:r>
              <a:rPr lang="en-US" sz="2100" dirty="0">
                <a:solidFill>
                  <a:srgbClr val="013180"/>
                </a:solidFill>
                <a:latin typeface="Montserrat" pitchFamily="34" charset="0"/>
                <a:ea typeface="Montserrat" pitchFamily="34" charset="-122"/>
                <a:cs typeface="Montserrat" pitchFamily="34" charset="-120"/>
              </a:rPr>
              <a:t>Core Modules</a:t>
            </a:r>
            <a:endParaRPr lang="en-US" sz="2100" dirty="0"/>
          </a:p>
        </p:txBody>
      </p:sp>
      <p:sp>
        <p:nvSpPr>
          <p:cNvPr id="4" name="Shape 2"/>
          <p:cNvSpPr/>
          <p:nvPr/>
        </p:nvSpPr>
        <p:spPr>
          <a:xfrm>
            <a:off x="624602" y="2030849"/>
            <a:ext cx="3837980" cy="1716524"/>
          </a:xfrm>
          <a:prstGeom prst="roundRect">
            <a:avLst>
              <a:gd name="adj" fmla="val 6392"/>
            </a:avLst>
          </a:prstGeom>
          <a:solidFill>
            <a:srgbClr val="FFFFFF">
              <a:alpha val="95000"/>
            </a:srgbClr>
          </a:solidFill>
          <a:ln w="22860">
            <a:solidFill>
              <a:srgbClr val="B2C6E5"/>
            </a:solidFill>
            <a:prstDash val="solid"/>
          </a:ln>
        </p:spPr>
      </p:sp>
      <p:sp>
        <p:nvSpPr>
          <p:cNvPr id="5" name="Shape 3"/>
          <p:cNvSpPr/>
          <p:nvPr/>
        </p:nvSpPr>
        <p:spPr>
          <a:xfrm>
            <a:off x="601742" y="2030849"/>
            <a:ext cx="91440" cy="1716524"/>
          </a:xfrm>
          <a:prstGeom prst="roundRect">
            <a:avLst>
              <a:gd name="adj" fmla="val 81977"/>
            </a:avLst>
          </a:prstGeom>
          <a:solidFill>
            <a:srgbClr val="609DFF"/>
          </a:solidFill>
          <a:ln/>
        </p:spPr>
      </p:sp>
      <p:sp>
        <p:nvSpPr>
          <p:cNvPr id="6" name="Text 4"/>
          <p:cNvSpPr/>
          <p:nvPr/>
        </p:nvSpPr>
        <p:spPr>
          <a:xfrm>
            <a:off x="894517" y="2232184"/>
            <a:ext cx="2709386" cy="278844"/>
          </a:xfrm>
          <a:prstGeom prst="rect">
            <a:avLst/>
          </a:prstGeom>
          <a:noFill/>
          <a:ln/>
        </p:spPr>
        <p:txBody>
          <a:bodyPr wrap="none" lIns="0" tIns="0" rIns="0" bIns="0" rtlCol="0" anchor="t"/>
          <a:lstStyle/>
          <a:p>
            <a:pPr algn="l" indent="0" marL="0">
              <a:lnSpc>
                <a:spcPts val="2150"/>
              </a:lnSpc>
              <a:buNone/>
            </a:pPr>
            <a:r>
              <a:rPr lang="en-US" sz="1750" dirty="0">
                <a:solidFill>
                  <a:srgbClr val="13181B"/>
                </a:solidFill>
                <a:latin typeface="Montserrat" pitchFamily="34" charset="0"/>
                <a:ea typeface="Montserrat" pitchFamily="34" charset="-122"/>
                <a:cs typeface="Montserrat" pitchFamily="34" charset="-120"/>
              </a:rPr>
              <a:t>Career Foresight Engine</a:t>
            </a:r>
            <a:endParaRPr lang="en-US" sz="1750" dirty="0"/>
          </a:p>
        </p:txBody>
      </p:sp>
      <p:sp>
        <p:nvSpPr>
          <p:cNvPr id="7" name="Text 5"/>
          <p:cNvSpPr/>
          <p:nvPr/>
        </p:nvSpPr>
        <p:spPr>
          <a:xfrm>
            <a:off x="894517" y="2689503"/>
            <a:ext cx="3366730" cy="856536"/>
          </a:xfrm>
          <a:prstGeom prst="rect">
            <a:avLst/>
          </a:prstGeom>
          <a:noFill/>
          <a:ln/>
        </p:spPr>
        <p:txBody>
          <a:bodyPr wrap="square" lIns="0" tIns="0" rIns="0" bIns="0" rtlCol="0" anchor="t"/>
          <a:lstStyle/>
          <a:p>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Predictive analytics for career trajectory planning and opportunity identification.</a:t>
            </a:r>
            <a:endParaRPr lang="en-US" sz="1400" dirty="0"/>
          </a:p>
        </p:txBody>
      </p:sp>
      <p:sp>
        <p:nvSpPr>
          <p:cNvPr id="8" name="Shape 6"/>
          <p:cNvSpPr/>
          <p:nvPr/>
        </p:nvSpPr>
        <p:spPr>
          <a:xfrm>
            <a:off x="4641056" y="2030849"/>
            <a:ext cx="3838099" cy="1716524"/>
          </a:xfrm>
          <a:prstGeom prst="roundRect">
            <a:avLst>
              <a:gd name="adj" fmla="val 6392"/>
            </a:avLst>
          </a:prstGeom>
          <a:solidFill>
            <a:srgbClr val="FFFFFF">
              <a:alpha val="95000"/>
            </a:srgbClr>
          </a:solidFill>
          <a:ln w="22860">
            <a:solidFill>
              <a:srgbClr val="B2C6E5"/>
            </a:solidFill>
            <a:prstDash val="solid"/>
          </a:ln>
        </p:spPr>
      </p:sp>
      <p:sp>
        <p:nvSpPr>
          <p:cNvPr id="9" name="Shape 7"/>
          <p:cNvSpPr/>
          <p:nvPr/>
        </p:nvSpPr>
        <p:spPr>
          <a:xfrm>
            <a:off x="4618196" y="2030849"/>
            <a:ext cx="91440" cy="1716524"/>
          </a:xfrm>
          <a:prstGeom prst="roundRect">
            <a:avLst>
              <a:gd name="adj" fmla="val 81977"/>
            </a:avLst>
          </a:prstGeom>
          <a:solidFill>
            <a:srgbClr val="609DFF"/>
          </a:solidFill>
          <a:ln/>
        </p:spPr>
      </p:sp>
      <p:sp>
        <p:nvSpPr>
          <p:cNvPr id="10" name="Text 8"/>
          <p:cNvSpPr/>
          <p:nvPr/>
        </p:nvSpPr>
        <p:spPr>
          <a:xfrm>
            <a:off x="4910971" y="2232184"/>
            <a:ext cx="3069908" cy="278844"/>
          </a:xfrm>
          <a:prstGeom prst="rect">
            <a:avLst/>
          </a:prstGeom>
          <a:noFill/>
          <a:ln/>
        </p:spPr>
        <p:txBody>
          <a:bodyPr wrap="none" lIns="0" tIns="0" rIns="0" bIns="0" rtlCol="0" anchor="t"/>
          <a:lstStyle/>
          <a:p>
            <a:pPr algn="l" indent="0" marL="0">
              <a:lnSpc>
                <a:spcPts val="2150"/>
              </a:lnSpc>
              <a:buNone/>
            </a:pPr>
            <a:r>
              <a:rPr lang="en-US" sz="1750" dirty="0">
                <a:solidFill>
                  <a:srgbClr val="13181B"/>
                </a:solidFill>
                <a:latin typeface="Montserrat" pitchFamily="34" charset="0"/>
                <a:ea typeface="Montserrat" pitchFamily="34" charset="-122"/>
                <a:cs typeface="Montserrat" pitchFamily="34" charset="-120"/>
              </a:rPr>
              <a:t>Business Strategy Predictor</a:t>
            </a:r>
            <a:endParaRPr lang="en-US" sz="1750" dirty="0"/>
          </a:p>
        </p:txBody>
      </p:sp>
      <p:sp>
        <p:nvSpPr>
          <p:cNvPr id="11" name="Text 9"/>
          <p:cNvSpPr/>
          <p:nvPr/>
        </p:nvSpPr>
        <p:spPr>
          <a:xfrm>
            <a:off x="4910971" y="2689503"/>
            <a:ext cx="3366849" cy="856536"/>
          </a:xfrm>
          <a:prstGeom prst="rect">
            <a:avLst/>
          </a:prstGeom>
          <a:noFill/>
          <a:ln/>
        </p:spPr>
        <p:txBody>
          <a:bodyPr wrap="square" lIns="0" tIns="0" rIns="0" bIns="0" rtlCol="0" anchor="t"/>
          <a:lstStyle/>
          <a:p>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Market intelligence and competitive analysis to anticipate business landscape changes.</a:t>
            </a:r>
            <a:endParaRPr lang="en-US" sz="1400" dirty="0"/>
          </a:p>
        </p:txBody>
      </p:sp>
      <p:sp>
        <p:nvSpPr>
          <p:cNvPr id="12" name="Shape 10"/>
          <p:cNvSpPr/>
          <p:nvPr/>
        </p:nvSpPr>
        <p:spPr>
          <a:xfrm>
            <a:off x="624602" y="3925848"/>
            <a:ext cx="3837980" cy="1716524"/>
          </a:xfrm>
          <a:prstGeom prst="roundRect">
            <a:avLst>
              <a:gd name="adj" fmla="val 6392"/>
            </a:avLst>
          </a:prstGeom>
          <a:solidFill>
            <a:srgbClr val="FFFFFF">
              <a:alpha val="95000"/>
            </a:srgbClr>
          </a:solidFill>
          <a:ln w="22860">
            <a:solidFill>
              <a:srgbClr val="B2C6E5"/>
            </a:solidFill>
            <a:prstDash val="solid"/>
          </a:ln>
        </p:spPr>
      </p:sp>
      <p:sp>
        <p:nvSpPr>
          <p:cNvPr id="13" name="Shape 11"/>
          <p:cNvSpPr/>
          <p:nvPr/>
        </p:nvSpPr>
        <p:spPr>
          <a:xfrm>
            <a:off x="601742" y="3925848"/>
            <a:ext cx="91440" cy="1716524"/>
          </a:xfrm>
          <a:prstGeom prst="roundRect">
            <a:avLst>
              <a:gd name="adj" fmla="val 81977"/>
            </a:avLst>
          </a:prstGeom>
          <a:solidFill>
            <a:srgbClr val="609DFF"/>
          </a:solidFill>
          <a:ln/>
        </p:spPr>
      </p:sp>
      <p:sp>
        <p:nvSpPr>
          <p:cNvPr id="14" name="Text 12"/>
          <p:cNvSpPr/>
          <p:nvPr/>
        </p:nvSpPr>
        <p:spPr>
          <a:xfrm>
            <a:off x="894517" y="4127183"/>
            <a:ext cx="2230874" cy="278844"/>
          </a:xfrm>
          <a:prstGeom prst="rect">
            <a:avLst/>
          </a:prstGeom>
          <a:noFill/>
          <a:ln/>
        </p:spPr>
        <p:txBody>
          <a:bodyPr wrap="none" lIns="0" tIns="0" rIns="0" bIns="0" rtlCol="0" anchor="t"/>
          <a:lstStyle/>
          <a:p>
            <a:pPr algn="l" indent="0" marL="0">
              <a:lnSpc>
                <a:spcPts val="2150"/>
              </a:lnSpc>
              <a:buNone/>
            </a:pPr>
            <a:r>
              <a:rPr lang="en-US" sz="1750" dirty="0">
                <a:solidFill>
                  <a:srgbClr val="13181B"/>
                </a:solidFill>
                <a:latin typeface="Montserrat" pitchFamily="34" charset="0"/>
                <a:ea typeface="Montserrat" pitchFamily="34" charset="-122"/>
                <a:cs typeface="Montserrat" pitchFamily="34" charset="-120"/>
              </a:rPr>
              <a:t>Skill Path Advisor</a:t>
            </a:r>
            <a:endParaRPr lang="en-US" sz="1750" dirty="0"/>
          </a:p>
        </p:txBody>
      </p:sp>
      <p:sp>
        <p:nvSpPr>
          <p:cNvPr id="15" name="Text 13"/>
          <p:cNvSpPr/>
          <p:nvPr/>
        </p:nvSpPr>
        <p:spPr>
          <a:xfrm>
            <a:off x="894517" y="4584502"/>
            <a:ext cx="3366730" cy="856536"/>
          </a:xfrm>
          <a:prstGeom prst="rect">
            <a:avLst/>
          </a:prstGeom>
          <a:noFill/>
          <a:ln/>
        </p:spPr>
        <p:txBody>
          <a:bodyPr wrap="square" lIns="0" tIns="0" rIns="0" bIns="0" rtlCol="0" anchor="t"/>
          <a:lstStyle/>
          <a:p>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Personalized learning roadmaps aligned with emerging market demands.</a:t>
            </a:r>
            <a:endParaRPr lang="en-US" sz="1400" dirty="0"/>
          </a:p>
        </p:txBody>
      </p:sp>
      <p:sp>
        <p:nvSpPr>
          <p:cNvPr id="16" name="Shape 14"/>
          <p:cNvSpPr/>
          <p:nvPr/>
        </p:nvSpPr>
        <p:spPr>
          <a:xfrm>
            <a:off x="4641056" y="3925848"/>
            <a:ext cx="3838099" cy="1716524"/>
          </a:xfrm>
          <a:prstGeom prst="roundRect">
            <a:avLst>
              <a:gd name="adj" fmla="val 6392"/>
            </a:avLst>
          </a:prstGeom>
          <a:solidFill>
            <a:srgbClr val="FFFFFF">
              <a:alpha val="95000"/>
            </a:srgbClr>
          </a:solidFill>
          <a:ln w="22860">
            <a:solidFill>
              <a:srgbClr val="B2C6E5"/>
            </a:solidFill>
            <a:prstDash val="solid"/>
          </a:ln>
        </p:spPr>
      </p:sp>
      <p:sp>
        <p:nvSpPr>
          <p:cNvPr id="17" name="Shape 15"/>
          <p:cNvSpPr/>
          <p:nvPr/>
        </p:nvSpPr>
        <p:spPr>
          <a:xfrm>
            <a:off x="4618196" y="3925848"/>
            <a:ext cx="91440" cy="1716524"/>
          </a:xfrm>
          <a:prstGeom prst="roundRect">
            <a:avLst>
              <a:gd name="adj" fmla="val 81977"/>
            </a:avLst>
          </a:prstGeom>
          <a:solidFill>
            <a:srgbClr val="609DFF"/>
          </a:solidFill>
          <a:ln/>
        </p:spPr>
      </p:sp>
      <p:sp>
        <p:nvSpPr>
          <p:cNvPr id="18" name="Text 16"/>
          <p:cNvSpPr/>
          <p:nvPr/>
        </p:nvSpPr>
        <p:spPr>
          <a:xfrm>
            <a:off x="4910971" y="4127183"/>
            <a:ext cx="3027759" cy="278844"/>
          </a:xfrm>
          <a:prstGeom prst="rect">
            <a:avLst/>
          </a:prstGeom>
          <a:noFill/>
          <a:ln/>
        </p:spPr>
        <p:txBody>
          <a:bodyPr wrap="none" lIns="0" tIns="0" rIns="0" bIns="0" rtlCol="0" anchor="t"/>
          <a:lstStyle/>
          <a:p>
            <a:pPr algn="l" indent="0" marL="0">
              <a:lnSpc>
                <a:spcPts val="2150"/>
              </a:lnSpc>
              <a:buNone/>
            </a:pPr>
            <a:r>
              <a:rPr lang="en-US" sz="1750" dirty="0">
                <a:solidFill>
                  <a:srgbClr val="13181B"/>
                </a:solidFill>
                <a:latin typeface="Montserrat" pitchFamily="34" charset="0"/>
                <a:ea typeface="Montserrat" pitchFamily="34" charset="-122"/>
                <a:cs typeface="Montserrat" pitchFamily="34" charset="-120"/>
              </a:rPr>
              <a:t>Market Insights Dashboard</a:t>
            </a:r>
            <a:endParaRPr lang="en-US" sz="1750" dirty="0"/>
          </a:p>
        </p:txBody>
      </p:sp>
      <p:sp>
        <p:nvSpPr>
          <p:cNvPr id="19" name="Text 17"/>
          <p:cNvSpPr/>
          <p:nvPr/>
        </p:nvSpPr>
        <p:spPr>
          <a:xfrm>
            <a:off x="4910971" y="4584502"/>
            <a:ext cx="3366849" cy="856536"/>
          </a:xfrm>
          <a:prstGeom prst="rect">
            <a:avLst/>
          </a:prstGeom>
          <a:noFill/>
          <a:ln/>
        </p:spPr>
        <p:txBody>
          <a:bodyPr wrap="square" lIns="0" tIns="0" rIns="0" bIns="0" rtlCol="0" anchor="t"/>
          <a:lstStyle/>
          <a:p>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Real-time visualization of trends, opportunities, and risks across sectors.</a:t>
            </a:r>
            <a:endParaRPr lang="en-US" sz="1400" dirty="0"/>
          </a:p>
        </p:txBody>
      </p:sp>
      <p:sp>
        <p:nvSpPr>
          <p:cNvPr id="20" name="Shape 18"/>
          <p:cNvSpPr/>
          <p:nvPr/>
        </p:nvSpPr>
        <p:spPr>
          <a:xfrm>
            <a:off x="624602" y="5820847"/>
            <a:ext cx="3837980" cy="1716524"/>
          </a:xfrm>
          <a:prstGeom prst="roundRect">
            <a:avLst>
              <a:gd name="adj" fmla="val 6392"/>
            </a:avLst>
          </a:prstGeom>
          <a:solidFill>
            <a:srgbClr val="FFFFFF">
              <a:alpha val="95000"/>
            </a:srgbClr>
          </a:solidFill>
          <a:ln w="22860">
            <a:solidFill>
              <a:srgbClr val="B2C6E5"/>
            </a:solidFill>
            <a:prstDash val="solid"/>
          </a:ln>
        </p:spPr>
      </p:sp>
      <p:sp>
        <p:nvSpPr>
          <p:cNvPr id="21" name="Shape 19"/>
          <p:cNvSpPr/>
          <p:nvPr/>
        </p:nvSpPr>
        <p:spPr>
          <a:xfrm>
            <a:off x="601742" y="5820847"/>
            <a:ext cx="91440" cy="1716524"/>
          </a:xfrm>
          <a:prstGeom prst="roundRect">
            <a:avLst>
              <a:gd name="adj" fmla="val 81977"/>
            </a:avLst>
          </a:prstGeom>
          <a:solidFill>
            <a:srgbClr val="609DFF"/>
          </a:solidFill>
          <a:ln/>
        </p:spPr>
      </p:sp>
      <p:sp>
        <p:nvSpPr>
          <p:cNvPr id="22" name="Text 20"/>
          <p:cNvSpPr/>
          <p:nvPr/>
        </p:nvSpPr>
        <p:spPr>
          <a:xfrm>
            <a:off x="894517" y="6022181"/>
            <a:ext cx="3050500" cy="278844"/>
          </a:xfrm>
          <a:prstGeom prst="rect">
            <a:avLst/>
          </a:prstGeom>
          <a:noFill/>
          <a:ln/>
        </p:spPr>
        <p:txBody>
          <a:bodyPr wrap="none" lIns="0" tIns="0" rIns="0" bIns="0" rtlCol="0" anchor="t"/>
          <a:lstStyle/>
          <a:p>
            <a:pPr algn="l" indent="0" marL="0">
              <a:lnSpc>
                <a:spcPts val="2150"/>
              </a:lnSpc>
              <a:buNone/>
            </a:pPr>
            <a:r>
              <a:rPr lang="en-US" sz="1750" dirty="0">
                <a:solidFill>
                  <a:srgbClr val="13181B"/>
                </a:solidFill>
                <a:latin typeface="Montserrat" pitchFamily="34" charset="0"/>
                <a:ea typeface="Montserrat" pitchFamily="34" charset="-122"/>
                <a:cs typeface="Montserrat" pitchFamily="34" charset="-120"/>
              </a:rPr>
              <a:t>AI Assistant (BusinessMate)</a:t>
            </a:r>
            <a:endParaRPr lang="en-US" sz="1750" dirty="0"/>
          </a:p>
        </p:txBody>
      </p:sp>
      <p:sp>
        <p:nvSpPr>
          <p:cNvPr id="23" name="Text 21"/>
          <p:cNvSpPr/>
          <p:nvPr/>
        </p:nvSpPr>
        <p:spPr>
          <a:xfrm>
            <a:off x="894517" y="6479500"/>
            <a:ext cx="3366730" cy="856536"/>
          </a:xfrm>
          <a:prstGeom prst="rect">
            <a:avLst/>
          </a:prstGeom>
          <a:noFill/>
          <a:ln/>
        </p:spPr>
        <p:txBody>
          <a:bodyPr wrap="square" lIns="0" tIns="0" rIns="0" bIns="0" rtlCol="0" anchor="t"/>
          <a:lstStyle/>
          <a:p>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Conversational AI guide providing on-demand strategic advice and support.</a:t>
            </a:r>
            <a:endParaRPr lang="en-US" sz="1400" dirty="0"/>
          </a:p>
        </p:txBody>
      </p:sp>
      <p:pic>
        <p:nvPicPr>
          <p:cNvPr id="24" name="Image 0" descr="preencoded.png">    </p:cNvPr>
          <p:cNvPicPr>
            <a:picLocks noChangeAspect="1"/>
          </p:cNvPicPr>
          <p:nvPr/>
        </p:nvPicPr>
        <p:blipFill>
          <a:blip r:embed="rId1"/>
          <a:stretch>
            <a:fillRect/>
          </a:stretch>
        </p:blipFill>
        <p:spPr>
          <a:xfrm>
            <a:off x="8922068" y="1517690"/>
            <a:ext cx="5091232" cy="3054668"/>
          </a:xfrm>
          <a:prstGeom prst="rect">
            <a:avLst/>
          </a:prstGeom>
        </p:spPr>
      </p:pic>
      <p:sp>
        <p:nvSpPr>
          <p:cNvPr id="25" name="Text 22"/>
          <p:cNvSpPr/>
          <p:nvPr/>
        </p:nvSpPr>
        <p:spPr>
          <a:xfrm>
            <a:off x="8922068" y="4773097"/>
            <a:ext cx="2230874" cy="278844"/>
          </a:xfrm>
          <a:prstGeom prst="rect">
            <a:avLst/>
          </a:prstGeom>
          <a:noFill/>
          <a:ln/>
        </p:spPr>
        <p:txBody>
          <a:bodyPr wrap="none" lIns="0" tIns="0" rIns="0" bIns="0" rtlCol="0" anchor="t"/>
          <a:lstStyle/>
          <a:p>
            <a:pPr algn="l" indent="0" marL="0">
              <a:lnSpc>
                <a:spcPts val="2150"/>
              </a:lnSpc>
              <a:buNone/>
            </a:pPr>
            <a:r>
              <a:rPr lang="en-US" sz="1750" dirty="0">
                <a:solidFill>
                  <a:srgbClr val="013180"/>
                </a:solidFill>
                <a:latin typeface="Montserrat" pitchFamily="34" charset="0"/>
                <a:ea typeface="Montserrat" pitchFamily="34" charset="-122"/>
                <a:cs typeface="Montserrat" pitchFamily="34" charset="-120"/>
              </a:rPr>
              <a:t>Access Anywhere</a:t>
            </a:r>
            <a:endParaRPr lang="en-US" sz="1750" dirty="0"/>
          </a:p>
        </p:txBody>
      </p:sp>
      <p:sp>
        <p:nvSpPr>
          <p:cNvPr id="26" name="Text 23"/>
          <p:cNvSpPr/>
          <p:nvPr/>
        </p:nvSpPr>
        <p:spPr>
          <a:xfrm>
            <a:off x="8922068" y="5230416"/>
            <a:ext cx="5091232" cy="285512"/>
          </a:xfrm>
          <a:prstGeom prst="rect">
            <a:avLst/>
          </a:prstGeom>
          <a:noFill/>
          <a:ln/>
        </p:spPr>
        <p:txBody>
          <a:bodyPr wrap="none" lIns="0" tIns="0" rIns="0" bIns="0" rtlCol="0" anchor="t"/>
          <a:lstStyle/>
          <a:p>
            <a:pPr algn="l" indent="0" marL="0">
              <a:lnSpc>
                <a:spcPts val="2200"/>
              </a:lnSpc>
              <a:buNone/>
            </a:pPr>
            <a:r>
              <a:rPr lang="en-US" sz="1400" b="1" dirty="0">
                <a:solidFill>
                  <a:srgbClr val="13181B"/>
                </a:solidFill>
                <a:latin typeface="Montserrat" pitchFamily="34" charset="0"/>
                <a:ea typeface="Montserrat" pitchFamily="34" charset="-122"/>
                <a:cs typeface="Montserrat" pitchFamily="34" charset="-120"/>
              </a:rPr>
              <a:t>Platforms:</a:t>
            </a:r>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 Web + Mobile</a:t>
            </a:r>
            <a:endParaRPr lang="en-US" sz="1400" dirty="0"/>
          </a:p>
        </p:txBody>
      </p:sp>
      <p:sp>
        <p:nvSpPr>
          <p:cNvPr id="27" name="Text 24"/>
          <p:cNvSpPr/>
          <p:nvPr/>
        </p:nvSpPr>
        <p:spPr>
          <a:xfrm>
            <a:off x="8922068" y="5676543"/>
            <a:ext cx="5091232" cy="571024"/>
          </a:xfrm>
          <a:prstGeom prst="rect">
            <a:avLst/>
          </a:prstGeom>
          <a:noFill/>
          <a:ln/>
        </p:spPr>
        <p:txBody>
          <a:bodyPr wrap="square" lIns="0" tIns="0" rIns="0" bIns="0" rtlCol="0" anchor="t"/>
          <a:lstStyle/>
          <a:p>
            <a:pPr algn="l" indent="0" marL="0">
              <a:lnSpc>
                <a:spcPts val="2200"/>
              </a:lnSpc>
              <a:buNone/>
            </a:pPr>
            <a:r>
              <a:rPr lang="en-US" sz="1400" b="1" dirty="0">
                <a:solidFill>
                  <a:srgbClr val="13181B"/>
                </a:solidFill>
                <a:latin typeface="Montserrat" pitchFamily="34" charset="0"/>
                <a:ea typeface="Montserrat" pitchFamily="34" charset="-122"/>
                <a:cs typeface="Montserrat" pitchFamily="34" charset="-120"/>
              </a:rPr>
              <a:t>Versions:</a:t>
            </a:r>
            <a:pPr algn="l" indent="0" marL="0">
              <a:lnSpc>
                <a:spcPts val="2200"/>
              </a:lnSpc>
              <a:buNone/>
            </a:pPr>
            <a:r>
              <a:rPr lang="en-US" sz="1400" dirty="0">
                <a:solidFill>
                  <a:srgbClr val="13181B"/>
                </a:solidFill>
                <a:latin typeface="Montserrat" pitchFamily="34" charset="0"/>
                <a:ea typeface="Montserrat" pitchFamily="34" charset="-122"/>
                <a:cs typeface="Montserrat" pitchFamily="34" charset="-120"/>
              </a:rPr>
              <a:t> Freemium for individuals | Licensed for organizations</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13661" y="631269"/>
            <a:ext cx="5097899" cy="637223"/>
          </a:xfrm>
          <a:prstGeom prst="rect">
            <a:avLst/>
          </a:prstGeom>
          <a:noFill/>
          <a:ln/>
        </p:spPr>
        <p:txBody>
          <a:bodyPr wrap="none" lIns="0" tIns="0" rIns="0" bIns="0" rtlCol="0" anchor="t"/>
          <a:lstStyle/>
          <a:p>
            <a:pPr algn="l" indent="0" marL="0">
              <a:lnSpc>
                <a:spcPts val="5000"/>
              </a:lnSpc>
              <a:buNone/>
            </a:pPr>
            <a:r>
              <a:rPr lang="en-US" sz="4000" dirty="0">
                <a:solidFill>
                  <a:srgbClr val="013180"/>
                </a:solidFill>
                <a:latin typeface="Montserrat" pitchFamily="34" charset="0"/>
                <a:ea typeface="Montserrat" pitchFamily="34" charset="-122"/>
                <a:cs typeface="Montserrat" pitchFamily="34" charset="-120"/>
              </a:rPr>
              <a:t>Market Opportunity</a:t>
            </a:r>
            <a:endParaRPr lang="en-US" sz="4000" dirty="0"/>
          </a:p>
        </p:txBody>
      </p:sp>
      <p:sp>
        <p:nvSpPr>
          <p:cNvPr id="4" name="Text 1"/>
          <p:cNvSpPr/>
          <p:nvPr/>
        </p:nvSpPr>
        <p:spPr>
          <a:xfrm>
            <a:off x="713661" y="1676281"/>
            <a:ext cx="2402324" cy="672822"/>
          </a:xfrm>
          <a:prstGeom prst="rect">
            <a:avLst/>
          </a:prstGeom>
          <a:noFill/>
          <a:ln/>
        </p:spPr>
        <p:txBody>
          <a:bodyPr wrap="none" lIns="0" tIns="0" rIns="0" bIns="0" rtlCol="0" anchor="t"/>
          <a:lstStyle/>
          <a:p>
            <a:pPr algn="ctr" indent="0" marL="0">
              <a:lnSpc>
                <a:spcPts val="5250"/>
              </a:lnSpc>
              <a:buNone/>
            </a:pPr>
            <a:r>
              <a:rPr lang="en-US" sz="5250" dirty="0">
                <a:solidFill>
                  <a:srgbClr val="13181B"/>
                </a:solidFill>
                <a:latin typeface="Montserrat" pitchFamily="34" charset="0"/>
                <a:ea typeface="Montserrat" pitchFamily="34" charset="-122"/>
                <a:cs typeface="Montserrat" pitchFamily="34" charset="-120"/>
              </a:rPr>
              <a:t>1M+</a:t>
            </a:r>
            <a:endParaRPr lang="en-US" sz="5250" dirty="0"/>
          </a:p>
        </p:txBody>
      </p:sp>
      <p:sp>
        <p:nvSpPr>
          <p:cNvPr id="5" name="Text 2"/>
          <p:cNvSpPr/>
          <p:nvPr/>
        </p:nvSpPr>
        <p:spPr>
          <a:xfrm>
            <a:off x="713661" y="2603897"/>
            <a:ext cx="2402324" cy="652462"/>
          </a:xfrm>
          <a:prstGeom prst="rect">
            <a:avLst/>
          </a:prstGeom>
          <a:noFill/>
          <a:ln/>
        </p:spPr>
        <p:txBody>
          <a:bodyPr wrap="square" lIns="0" tIns="0" rIns="0" bIns="0" rtlCol="0" anchor="t"/>
          <a:lstStyle/>
          <a:p>
            <a:pPr algn="ctr" indent="0" marL="0">
              <a:lnSpc>
                <a:spcPts val="2550"/>
              </a:lnSpc>
              <a:buNone/>
            </a:pPr>
            <a:r>
              <a:rPr lang="en-US" sz="1600" dirty="0">
                <a:solidFill>
                  <a:srgbClr val="013180"/>
                </a:solidFill>
                <a:latin typeface="Montserrat" pitchFamily="34" charset="0"/>
                <a:ea typeface="Montserrat" pitchFamily="34" charset="-122"/>
                <a:cs typeface="Montserrat" pitchFamily="34" charset="-120"/>
              </a:rPr>
              <a:t>Working-Age Professionals</a:t>
            </a:r>
            <a:endParaRPr lang="en-US" sz="1600" dirty="0"/>
          </a:p>
        </p:txBody>
      </p:sp>
      <p:sp>
        <p:nvSpPr>
          <p:cNvPr id="6" name="Text 3"/>
          <p:cNvSpPr/>
          <p:nvPr/>
        </p:nvSpPr>
        <p:spPr>
          <a:xfrm>
            <a:off x="713661" y="3378637"/>
            <a:ext cx="2402324" cy="1043940"/>
          </a:xfrm>
          <a:prstGeom prst="rect">
            <a:avLst/>
          </a:prstGeom>
          <a:noFill/>
          <a:ln/>
        </p:spPr>
        <p:txBody>
          <a:bodyPr wrap="square" lIns="0" tIns="0" rIns="0" bIns="0" rtlCol="0" anchor="t"/>
          <a:lstStyle/>
          <a:p>
            <a:pPr algn="ctr"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Sierra Leone's educated workforce seeking career advancement and strategic guidance.</a:t>
            </a:r>
            <a:endParaRPr lang="en-US" sz="1250" dirty="0"/>
          </a:p>
        </p:txBody>
      </p:sp>
      <p:sp>
        <p:nvSpPr>
          <p:cNvPr id="7" name="Text 4"/>
          <p:cNvSpPr/>
          <p:nvPr/>
        </p:nvSpPr>
        <p:spPr>
          <a:xfrm>
            <a:off x="3370778" y="1676281"/>
            <a:ext cx="2402324" cy="672822"/>
          </a:xfrm>
          <a:prstGeom prst="rect">
            <a:avLst/>
          </a:prstGeom>
          <a:noFill/>
          <a:ln/>
        </p:spPr>
        <p:txBody>
          <a:bodyPr wrap="none" lIns="0" tIns="0" rIns="0" bIns="0" rtlCol="0" anchor="t"/>
          <a:lstStyle/>
          <a:p>
            <a:pPr algn="ctr" indent="0" marL="0">
              <a:lnSpc>
                <a:spcPts val="5250"/>
              </a:lnSpc>
              <a:buNone/>
            </a:pPr>
            <a:r>
              <a:rPr lang="en-US" sz="5250" dirty="0">
                <a:solidFill>
                  <a:srgbClr val="13181B"/>
                </a:solidFill>
                <a:latin typeface="Montserrat" pitchFamily="34" charset="0"/>
                <a:ea typeface="Montserrat" pitchFamily="34" charset="-122"/>
                <a:cs typeface="Montserrat" pitchFamily="34" charset="-120"/>
              </a:rPr>
              <a:t>50K+</a:t>
            </a:r>
            <a:endParaRPr lang="en-US" sz="5250" dirty="0"/>
          </a:p>
        </p:txBody>
      </p:sp>
      <p:sp>
        <p:nvSpPr>
          <p:cNvPr id="8" name="Text 5"/>
          <p:cNvSpPr/>
          <p:nvPr/>
        </p:nvSpPr>
        <p:spPr>
          <a:xfrm>
            <a:off x="3370778" y="2603897"/>
            <a:ext cx="2402324" cy="260985"/>
          </a:xfrm>
          <a:prstGeom prst="rect">
            <a:avLst/>
          </a:prstGeom>
          <a:noFill/>
          <a:ln/>
        </p:spPr>
        <p:txBody>
          <a:bodyPr wrap="none" lIns="0" tIns="0" rIns="0" bIns="0" rtlCol="0" anchor="t"/>
          <a:lstStyle/>
          <a:p>
            <a:pPr algn="ctr" indent="0" marL="0">
              <a:lnSpc>
                <a:spcPts val="2050"/>
              </a:lnSpc>
              <a:buNone/>
            </a:pPr>
            <a:r>
              <a:rPr lang="en-US" sz="1250" dirty="0">
                <a:solidFill>
                  <a:srgbClr val="013180"/>
                </a:solidFill>
                <a:latin typeface="Montserrat" pitchFamily="34" charset="0"/>
                <a:ea typeface="Montserrat" pitchFamily="34" charset="-122"/>
                <a:cs typeface="Montserrat" pitchFamily="34" charset="-120"/>
              </a:rPr>
              <a:t>Active SMEs</a:t>
            </a:r>
            <a:endParaRPr lang="en-US" sz="1250" dirty="0"/>
          </a:p>
        </p:txBody>
      </p:sp>
      <p:sp>
        <p:nvSpPr>
          <p:cNvPr id="9" name="Text 6"/>
          <p:cNvSpPr/>
          <p:nvPr/>
        </p:nvSpPr>
        <p:spPr>
          <a:xfrm>
            <a:off x="3370778" y="2987159"/>
            <a:ext cx="2402324" cy="1043940"/>
          </a:xfrm>
          <a:prstGeom prst="rect">
            <a:avLst/>
          </a:prstGeom>
          <a:noFill/>
          <a:ln/>
        </p:spPr>
        <p:txBody>
          <a:bodyPr wrap="square" lIns="0" tIns="0" rIns="0" bIns="0" rtlCol="0" anchor="t"/>
          <a:lstStyle/>
          <a:p>
            <a:pPr algn="ctr"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Small and medium enterprises requiring predictive business intelligence tools.</a:t>
            </a:r>
            <a:endParaRPr lang="en-US" sz="1250" dirty="0"/>
          </a:p>
        </p:txBody>
      </p:sp>
      <p:sp>
        <p:nvSpPr>
          <p:cNvPr id="10" name="Text 7"/>
          <p:cNvSpPr/>
          <p:nvPr/>
        </p:nvSpPr>
        <p:spPr>
          <a:xfrm>
            <a:off x="6027896" y="1676281"/>
            <a:ext cx="2402324" cy="672822"/>
          </a:xfrm>
          <a:prstGeom prst="rect">
            <a:avLst/>
          </a:prstGeom>
          <a:noFill/>
          <a:ln/>
        </p:spPr>
        <p:txBody>
          <a:bodyPr wrap="none" lIns="0" tIns="0" rIns="0" bIns="0" rtlCol="0" anchor="t"/>
          <a:lstStyle/>
          <a:p>
            <a:pPr algn="ctr" indent="0" marL="0">
              <a:lnSpc>
                <a:spcPts val="5250"/>
              </a:lnSpc>
              <a:buNone/>
            </a:pPr>
            <a:r>
              <a:rPr lang="en-US" sz="5250" dirty="0">
                <a:solidFill>
                  <a:srgbClr val="13181B"/>
                </a:solidFill>
                <a:latin typeface="Montserrat" pitchFamily="34" charset="0"/>
                <a:ea typeface="Montserrat" pitchFamily="34" charset="-122"/>
                <a:cs typeface="Montserrat" pitchFamily="34" charset="-120"/>
              </a:rPr>
              <a:t>15</a:t>
            </a:r>
            <a:endParaRPr lang="en-US" sz="5250" dirty="0"/>
          </a:p>
        </p:txBody>
      </p:sp>
      <p:sp>
        <p:nvSpPr>
          <p:cNvPr id="11" name="Text 8"/>
          <p:cNvSpPr/>
          <p:nvPr/>
        </p:nvSpPr>
        <p:spPr>
          <a:xfrm>
            <a:off x="6027896" y="2603897"/>
            <a:ext cx="2402324" cy="326231"/>
          </a:xfrm>
          <a:prstGeom prst="rect">
            <a:avLst/>
          </a:prstGeom>
          <a:noFill/>
          <a:ln/>
        </p:spPr>
        <p:txBody>
          <a:bodyPr wrap="none" lIns="0" tIns="0" rIns="0" bIns="0" rtlCol="0" anchor="t"/>
          <a:lstStyle/>
          <a:p>
            <a:pPr algn="ctr" indent="0" marL="0">
              <a:lnSpc>
                <a:spcPts val="2550"/>
              </a:lnSpc>
              <a:buNone/>
            </a:pPr>
            <a:r>
              <a:rPr lang="en-US" sz="1600" dirty="0">
                <a:solidFill>
                  <a:srgbClr val="013180"/>
                </a:solidFill>
                <a:latin typeface="Montserrat" pitchFamily="34" charset="0"/>
                <a:ea typeface="Montserrat" pitchFamily="34" charset="-122"/>
                <a:cs typeface="Montserrat" pitchFamily="34" charset="-120"/>
              </a:rPr>
              <a:t>ECOWAS Countries</a:t>
            </a:r>
            <a:endParaRPr lang="en-US" sz="1600" dirty="0"/>
          </a:p>
        </p:txBody>
      </p:sp>
      <p:sp>
        <p:nvSpPr>
          <p:cNvPr id="12" name="Text 9"/>
          <p:cNvSpPr/>
          <p:nvPr/>
        </p:nvSpPr>
        <p:spPr>
          <a:xfrm>
            <a:off x="6027896" y="3052405"/>
            <a:ext cx="2402324" cy="782955"/>
          </a:xfrm>
          <a:prstGeom prst="rect">
            <a:avLst/>
          </a:prstGeom>
          <a:noFill/>
          <a:ln/>
        </p:spPr>
        <p:txBody>
          <a:bodyPr wrap="square" lIns="0" tIns="0" rIns="0" bIns="0" rtlCol="0" anchor="t"/>
          <a:lstStyle/>
          <a:p>
            <a:pPr algn="ctr"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Expansion opportunity across West African nations with similar challenges.</a:t>
            </a:r>
            <a:endParaRPr lang="en-US" sz="1250" dirty="0"/>
          </a:p>
        </p:txBody>
      </p:sp>
      <p:sp>
        <p:nvSpPr>
          <p:cNvPr id="13" name="Text 10"/>
          <p:cNvSpPr/>
          <p:nvPr/>
        </p:nvSpPr>
        <p:spPr>
          <a:xfrm>
            <a:off x="713661" y="4728448"/>
            <a:ext cx="3058716" cy="382310"/>
          </a:xfrm>
          <a:prstGeom prst="rect">
            <a:avLst/>
          </a:prstGeom>
          <a:noFill/>
          <a:ln/>
        </p:spPr>
        <p:txBody>
          <a:bodyPr wrap="none" lIns="0" tIns="0" rIns="0" bIns="0" rtlCol="0" anchor="t"/>
          <a:lstStyle/>
          <a:p>
            <a:pPr algn="l" indent="0" marL="0">
              <a:lnSpc>
                <a:spcPts val="3000"/>
              </a:lnSpc>
              <a:buNone/>
            </a:pPr>
            <a:r>
              <a:rPr lang="en-US" sz="2400" dirty="0">
                <a:solidFill>
                  <a:srgbClr val="013180"/>
                </a:solidFill>
                <a:latin typeface="Montserrat" pitchFamily="34" charset="0"/>
                <a:ea typeface="Montserrat" pitchFamily="34" charset="-122"/>
                <a:cs typeface="Montserrat" pitchFamily="34" charset="-120"/>
              </a:rPr>
              <a:t>Growth Drivers</a:t>
            </a:r>
            <a:endParaRPr lang="en-US" sz="2400" dirty="0"/>
          </a:p>
        </p:txBody>
      </p:sp>
      <p:sp>
        <p:nvSpPr>
          <p:cNvPr id="14" name="Text 11"/>
          <p:cNvSpPr/>
          <p:nvPr/>
        </p:nvSpPr>
        <p:spPr>
          <a:xfrm>
            <a:off x="713661" y="5600105"/>
            <a:ext cx="2240280" cy="326231"/>
          </a:xfrm>
          <a:prstGeom prst="rect">
            <a:avLst/>
          </a:prstGeom>
          <a:noFill/>
          <a:ln/>
        </p:spPr>
        <p:txBody>
          <a:bodyPr wrap="none" lIns="0" tIns="0" rIns="0" bIns="0" rtlCol="0" anchor="t"/>
          <a:lstStyle/>
          <a:p>
            <a:pPr algn="l" indent="0" marL="0">
              <a:lnSpc>
                <a:spcPts val="2550"/>
              </a:lnSpc>
              <a:buNone/>
            </a:pPr>
            <a:r>
              <a:rPr lang="en-US" sz="1600" dirty="0">
                <a:solidFill>
                  <a:srgbClr val="013180"/>
                </a:solidFill>
                <a:latin typeface="Montserrat" pitchFamily="34" charset="0"/>
                <a:ea typeface="Montserrat" pitchFamily="34" charset="-122"/>
                <a:cs typeface="Montserrat" pitchFamily="34" charset="-120"/>
              </a:rPr>
              <a:t>Target Market</a:t>
            </a:r>
            <a:endParaRPr lang="en-US" sz="1600" dirty="0"/>
          </a:p>
        </p:txBody>
      </p:sp>
      <p:sp>
        <p:nvSpPr>
          <p:cNvPr id="15" name="Text 12"/>
          <p:cNvSpPr/>
          <p:nvPr/>
        </p:nvSpPr>
        <p:spPr>
          <a:xfrm>
            <a:off x="713661" y="6109811"/>
            <a:ext cx="2240280" cy="1304925"/>
          </a:xfrm>
          <a:prstGeom prst="rect">
            <a:avLst/>
          </a:prstGeom>
          <a:noFill/>
          <a:ln/>
        </p:spPr>
        <p:txBody>
          <a:bodyPr wrap="square" lIns="0" tIns="0" rIns="0" bIns="0" rtlCol="0" anchor="t"/>
          <a:lstStyle/>
          <a:p>
            <a:pPr algn="l"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Launch in Sierra Leone with rapid expansion planned across ECOWAS region, including Gambia, Liberia, and Ghana.</a:t>
            </a:r>
            <a:endParaRPr lang="en-US" sz="1250" dirty="0"/>
          </a:p>
        </p:txBody>
      </p:sp>
      <p:sp>
        <p:nvSpPr>
          <p:cNvPr id="16" name="Text 13"/>
          <p:cNvSpPr/>
          <p:nvPr/>
        </p:nvSpPr>
        <p:spPr>
          <a:xfrm>
            <a:off x="3459004" y="5600105"/>
            <a:ext cx="2240280" cy="326231"/>
          </a:xfrm>
          <a:prstGeom prst="rect">
            <a:avLst/>
          </a:prstGeom>
          <a:noFill/>
          <a:ln/>
        </p:spPr>
        <p:txBody>
          <a:bodyPr wrap="none" lIns="0" tIns="0" rIns="0" bIns="0" rtlCol="0" anchor="t"/>
          <a:lstStyle/>
          <a:p>
            <a:pPr algn="l" indent="0" marL="0">
              <a:lnSpc>
                <a:spcPts val="2550"/>
              </a:lnSpc>
              <a:buNone/>
            </a:pPr>
            <a:r>
              <a:rPr lang="en-US" sz="1600" dirty="0">
                <a:solidFill>
                  <a:srgbClr val="013180"/>
                </a:solidFill>
                <a:latin typeface="Montserrat" pitchFamily="34" charset="0"/>
                <a:ea typeface="Montserrat" pitchFamily="34" charset="-122"/>
                <a:cs typeface="Montserrat" pitchFamily="34" charset="-120"/>
              </a:rPr>
              <a:t>Market Trends</a:t>
            </a:r>
            <a:endParaRPr lang="en-US" sz="1600" dirty="0"/>
          </a:p>
        </p:txBody>
      </p:sp>
      <p:sp>
        <p:nvSpPr>
          <p:cNvPr id="17" name="Text 14"/>
          <p:cNvSpPr/>
          <p:nvPr/>
        </p:nvSpPr>
        <p:spPr>
          <a:xfrm>
            <a:off x="3459004" y="6109811"/>
            <a:ext cx="2240280" cy="1304925"/>
          </a:xfrm>
          <a:prstGeom prst="rect">
            <a:avLst/>
          </a:prstGeom>
          <a:noFill/>
          <a:ln/>
        </p:spPr>
        <p:txBody>
          <a:bodyPr wrap="square" lIns="0" tIns="0" rIns="0" bIns="0" rtlCol="0" anchor="t"/>
          <a:lstStyle/>
          <a:p>
            <a:pPr algn="l"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Accelerating AI adoption across Africa combined with surging youth demand for digital skills and foresight capabilities.</a:t>
            </a:r>
            <a:endParaRPr lang="en-US" sz="1250" dirty="0"/>
          </a:p>
        </p:txBody>
      </p:sp>
      <p:sp>
        <p:nvSpPr>
          <p:cNvPr id="18" name="Text 15"/>
          <p:cNvSpPr/>
          <p:nvPr/>
        </p:nvSpPr>
        <p:spPr>
          <a:xfrm>
            <a:off x="6204347" y="5600105"/>
            <a:ext cx="2240280" cy="326231"/>
          </a:xfrm>
          <a:prstGeom prst="rect">
            <a:avLst/>
          </a:prstGeom>
          <a:noFill/>
          <a:ln/>
        </p:spPr>
        <p:txBody>
          <a:bodyPr wrap="none" lIns="0" tIns="0" rIns="0" bIns="0" rtlCol="0" anchor="t"/>
          <a:lstStyle/>
          <a:p>
            <a:pPr algn="l" indent="0" marL="0">
              <a:lnSpc>
                <a:spcPts val="2550"/>
              </a:lnSpc>
              <a:buNone/>
            </a:pPr>
            <a:r>
              <a:rPr lang="en-US" sz="1600" dirty="0">
                <a:solidFill>
                  <a:srgbClr val="013180"/>
                </a:solidFill>
                <a:latin typeface="Montserrat" pitchFamily="34" charset="0"/>
                <a:ea typeface="Montserrat" pitchFamily="34" charset="-122"/>
                <a:cs typeface="Montserrat" pitchFamily="34" charset="-120"/>
              </a:rPr>
              <a:t>Institutional Demand</a:t>
            </a:r>
            <a:endParaRPr lang="en-US" sz="1600" dirty="0"/>
          </a:p>
        </p:txBody>
      </p:sp>
      <p:sp>
        <p:nvSpPr>
          <p:cNvPr id="19" name="Text 16"/>
          <p:cNvSpPr/>
          <p:nvPr/>
        </p:nvSpPr>
        <p:spPr>
          <a:xfrm>
            <a:off x="6204347" y="6109811"/>
            <a:ext cx="2240280" cy="1304925"/>
          </a:xfrm>
          <a:prstGeom prst="rect">
            <a:avLst/>
          </a:prstGeom>
          <a:noFill/>
          <a:ln/>
        </p:spPr>
        <p:txBody>
          <a:bodyPr wrap="square" lIns="0" tIns="0" rIns="0" bIns="0" rtlCol="0" anchor="t"/>
          <a:lstStyle/>
          <a:p>
            <a:pPr algn="l" indent="0" marL="0">
              <a:lnSpc>
                <a:spcPts val="2050"/>
              </a:lnSpc>
              <a:buNone/>
            </a:pPr>
            <a:r>
              <a:rPr lang="en-US" sz="1250" dirty="0">
                <a:solidFill>
                  <a:srgbClr val="13181B"/>
                </a:solidFill>
                <a:latin typeface="Montserrat" pitchFamily="34" charset="0"/>
                <a:ea typeface="Montserrat" pitchFamily="34" charset="-122"/>
                <a:cs typeface="Montserrat" pitchFamily="34" charset="-120"/>
              </a:rPr>
              <a:t>Government and NGO employment programs actively seeking scalable solutions for workforce development.</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9021" y="707707"/>
            <a:ext cx="5278755" cy="659844"/>
          </a:xfrm>
          <a:prstGeom prst="rect">
            <a:avLst/>
          </a:prstGeom>
          <a:noFill/>
          <a:ln/>
        </p:spPr>
        <p:txBody>
          <a:bodyPr wrap="none" lIns="0" tIns="0" rIns="0" bIns="0" rtlCol="0" anchor="t"/>
          <a:lstStyle/>
          <a:p>
            <a:pPr algn="l" indent="0" marL="0">
              <a:lnSpc>
                <a:spcPts val="5150"/>
              </a:lnSpc>
              <a:buNone/>
            </a:pPr>
            <a:r>
              <a:rPr lang="en-US" sz="4150" dirty="0">
                <a:solidFill>
                  <a:srgbClr val="013180"/>
                </a:solidFill>
                <a:latin typeface="Montserrat" pitchFamily="34" charset="0"/>
                <a:ea typeface="Montserrat" pitchFamily="34" charset="-122"/>
                <a:cs typeface="Montserrat" pitchFamily="34" charset="-120"/>
              </a:rPr>
              <a:t>Competitive Edge</a:t>
            </a:r>
            <a:endParaRPr lang="en-US" sz="4150" dirty="0"/>
          </a:p>
        </p:txBody>
      </p:sp>
      <p:sp>
        <p:nvSpPr>
          <p:cNvPr id="3" name="Shape 1"/>
          <p:cNvSpPr/>
          <p:nvPr/>
        </p:nvSpPr>
        <p:spPr>
          <a:xfrm>
            <a:off x="739021" y="1789748"/>
            <a:ext cx="13152358" cy="2440305"/>
          </a:xfrm>
          <a:prstGeom prst="roundRect">
            <a:avLst>
              <a:gd name="adj" fmla="val 3634"/>
            </a:avLst>
          </a:prstGeom>
          <a:noFill/>
          <a:ln w="7620">
            <a:solidFill>
              <a:srgbClr val="000000">
                <a:alpha val="8000"/>
              </a:srgbClr>
            </a:solidFill>
            <a:prstDash val="solid"/>
          </a:ln>
        </p:spPr>
      </p:sp>
      <p:sp>
        <p:nvSpPr>
          <p:cNvPr id="4" name="Shape 2"/>
          <p:cNvSpPr/>
          <p:nvPr/>
        </p:nvSpPr>
        <p:spPr>
          <a:xfrm>
            <a:off x="746641" y="1797368"/>
            <a:ext cx="13137118" cy="606266"/>
          </a:xfrm>
          <a:prstGeom prst="rect">
            <a:avLst/>
          </a:prstGeom>
          <a:solidFill>
            <a:srgbClr val="FFFFFF">
              <a:alpha val="4000"/>
            </a:srgbClr>
          </a:solidFill>
          <a:ln/>
        </p:spPr>
      </p:sp>
      <p:sp>
        <p:nvSpPr>
          <p:cNvPr id="5" name="Text 3"/>
          <p:cNvSpPr/>
          <p:nvPr/>
        </p:nvSpPr>
        <p:spPr>
          <a:xfrm>
            <a:off x="957977" y="1931670"/>
            <a:ext cx="3909179" cy="337661"/>
          </a:xfrm>
          <a:prstGeom prst="rect">
            <a:avLst/>
          </a:prstGeom>
          <a:noFill/>
          <a:ln/>
        </p:spPr>
        <p:txBody>
          <a:bodyPr wrap="none" lIns="0" tIns="0" rIns="0" bIns="0" rtlCol="0" anchor="t"/>
          <a:lstStyle/>
          <a:p>
            <a:pPr algn="l" indent="0" marL="0">
              <a:lnSpc>
                <a:spcPts val="2650"/>
              </a:lnSpc>
              <a:buNone/>
            </a:pPr>
            <a:r>
              <a:rPr lang="en-US" sz="1650" b="1" dirty="0">
                <a:solidFill>
                  <a:srgbClr val="13181B"/>
                </a:solidFill>
                <a:latin typeface="Montserrat" pitchFamily="34" charset="0"/>
                <a:ea typeface="Montserrat" pitchFamily="34" charset="-122"/>
                <a:cs typeface="Montserrat" pitchFamily="34" charset="-120"/>
              </a:rPr>
              <a:t>Competitor</a:t>
            </a:r>
            <a:endParaRPr lang="en-US" sz="1650" dirty="0"/>
          </a:p>
        </p:txBody>
      </p:sp>
      <p:sp>
        <p:nvSpPr>
          <p:cNvPr id="6" name="Text 4"/>
          <p:cNvSpPr/>
          <p:nvPr/>
        </p:nvSpPr>
        <p:spPr>
          <a:xfrm>
            <a:off x="5296972" y="1931670"/>
            <a:ext cx="3905369" cy="337661"/>
          </a:xfrm>
          <a:prstGeom prst="rect">
            <a:avLst/>
          </a:prstGeom>
          <a:noFill/>
          <a:ln/>
        </p:spPr>
        <p:txBody>
          <a:bodyPr wrap="none" lIns="0" tIns="0" rIns="0" bIns="0" rtlCol="0" anchor="t"/>
          <a:lstStyle/>
          <a:p>
            <a:pPr algn="l" indent="0" marL="0">
              <a:lnSpc>
                <a:spcPts val="2650"/>
              </a:lnSpc>
              <a:buNone/>
            </a:pPr>
            <a:r>
              <a:rPr lang="en-US" sz="1650" b="1" dirty="0">
                <a:solidFill>
                  <a:srgbClr val="13181B"/>
                </a:solidFill>
                <a:latin typeface="Montserrat" pitchFamily="34" charset="0"/>
                <a:ea typeface="Montserrat" pitchFamily="34" charset="-122"/>
                <a:cs typeface="Montserrat" pitchFamily="34" charset="-120"/>
              </a:rPr>
              <a:t>Limitation</a:t>
            </a:r>
            <a:endParaRPr lang="en-US" sz="1650" dirty="0"/>
          </a:p>
        </p:txBody>
      </p:sp>
      <p:sp>
        <p:nvSpPr>
          <p:cNvPr id="7" name="Text 5"/>
          <p:cNvSpPr/>
          <p:nvPr/>
        </p:nvSpPr>
        <p:spPr>
          <a:xfrm>
            <a:off x="9632156" y="1931670"/>
            <a:ext cx="4040505" cy="337661"/>
          </a:xfrm>
          <a:prstGeom prst="rect">
            <a:avLst/>
          </a:prstGeom>
          <a:noFill/>
          <a:ln/>
        </p:spPr>
        <p:txBody>
          <a:bodyPr wrap="none" lIns="0" tIns="0" rIns="0" bIns="0" rtlCol="0" anchor="t"/>
          <a:lstStyle/>
          <a:p>
            <a:pPr algn="l" indent="0" marL="0">
              <a:lnSpc>
                <a:spcPts val="2650"/>
              </a:lnSpc>
              <a:buNone/>
            </a:pPr>
            <a:r>
              <a:rPr lang="en-US" sz="1650" b="1" dirty="0">
                <a:solidFill>
                  <a:srgbClr val="13181B"/>
                </a:solidFill>
                <a:latin typeface="Montserrat" pitchFamily="34" charset="0"/>
                <a:ea typeface="Montserrat" pitchFamily="34" charset="-122"/>
                <a:cs typeface="Montserrat" pitchFamily="34" charset="-120"/>
              </a:rPr>
              <a:t>Future Proofer Advantage</a:t>
            </a:r>
            <a:endParaRPr lang="en-US" sz="1650" dirty="0"/>
          </a:p>
        </p:txBody>
      </p:sp>
      <p:sp>
        <p:nvSpPr>
          <p:cNvPr id="8" name="Shape 6"/>
          <p:cNvSpPr/>
          <p:nvPr/>
        </p:nvSpPr>
        <p:spPr>
          <a:xfrm>
            <a:off x="746641" y="2403634"/>
            <a:ext cx="13137118" cy="606266"/>
          </a:xfrm>
          <a:prstGeom prst="rect">
            <a:avLst/>
          </a:prstGeom>
          <a:solidFill>
            <a:srgbClr val="000000">
              <a:alpha val="4000"/>
            </a:srgbClr>
          </a:solidFill>
          <a:ln/>
        </p:spPr>
      </p:sp>
      <p:sp>
        <p:nvSpPr>
          <p:cNvPr id="9" name="Text 7"/>
          <p:cNvSpPr/>
          <p:nvPr/>
        </p:nvSpPr>
        <p:spPr>
          <a:xfrm>
            <a:off x="957977" y="2537936"/>
            <a:ext cx="390917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LinkedIn Learning</a:t>
            </a:r>
            <a:endParaRPr lang="en-US" sz="1650" dirty="0"/>
          </a:p>
        </p:txBody>
      </p:sp>
      <p:sp>
        <p:nvSpPr>
          <p:cNvPr id="10" name="Text 8"/>
          <p:cNvSpPr/>
          <p:nvPr/>
        </p:nvSpPr>
        <p:spPr>
          <a:xfrm>
            <a:off x="5296972" y="2537936"/>
            <a:ext cx="390536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Global focus, lacks local context</a:t>
            </a:r>
            <a:endParaRPr lang="en-US" sz="1650" dirty="0"/>
          </a:p>
        </p:txBody>
      </p:sp>
      <p:sp>
        <p:nvSpPr>
          <p:cNvPr id="11" name="Text 9"/>
          <p:cNvSpPr/>
          <p:nvPr/>
        </p:nvSpPr>
        <p:spPr>
          <a:xfrm>
            <a:off x="9632156" y="2537936"/>
            <a:ext cx="4040505"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Localized foresight for West Africa</a:t>
            </a:r>
            <a:endParaRPr lang="en-US" sz="1650" dirty="0"/>
          </a:p>
        </p:txBody>
      </p:sp>
      <p:sp>
        <p:nvSpPr>
          <p:cNvPr id="12" name="Shape 10"/>
          <p:cNvSpPr/>
          <p:nvPr/>
        </p:nvSpPr>
        <p:spPr>
          <a:xfrm>
            <a:off x="746641" y="3009900"/>
            <a:ext cx="13137118" cy="606266"/>
          </a:xfrm>
          <a:prstGeom prst="rect">
            <a:avLst/>
          </a:prstGeom>
          <a:solidFill>
            <a:srgbClr val="FFFFFF">
              <a:alpha val="4000"/>
            </a:srgbClr>
          </a:solidFill>
          <a:ln/>
        </p:spPr>
      </p:sp>
      <p:sp>
        <p:nvSpPr>
          <p:cNvPr id="13" name="Text 11"/>
          <p:cNvSpPr/>
          <p:nvPr/>
        </p:nvSpPr>
        <p:spPr>
          <a:xfrm>
            <a:off x="957977" y="3144203"/>
            <a:ext cx="390917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Coursera</a:t>
            </a:r>
            <a:endParaRPr lang="en-US" sz="1650" dirty="0"/>
          </a:p>
        </p:txBody>
      </p:sp>
      <p:sp>
        <p:nvSpPr>
          <p:cNvPr id="14" name="Text 12"/>
          <p:cNvSpPr/>
          <p:nvPr/>
        </p:nvSpPr>
        <p:spPr>
          <a:xfrm>
            <a:off x="5296972" y="3144203"/>
            <a:ext cx="390536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Skills-only, no predictive strategy</a:t>
            </a:r>
            <a:endParaRPr lang="en-US" sz="1650" dirty="0"/>
          </a:p>
        </p:txBody>
      </p:sp>
      <p:sp>
        <p:nvSpPr>
          <p:cNvPr id="15" name="Text 13"/>
          <p:cNvSpPr/>
          <p:nvPr/>
        </p:nvSpPr>
        <p:spPr>
          <a:xfrm>
            <a:off x="9632156" y="3144203"/>
            <a:ext cx="4040505"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Predictive strategy engine</a:t>
            </a:r>
            <a:endParaRPr lang="en-US" sz="1650" dirty="0"/>
          </a:p>
        </p:txBody>
      </p:sp>
      <p:sp>
        <p:nvSpPr>
          <p:cNvPr id="16" name="Shape 14"/>
          <p:cNvSpPr/>
          <p:nvPr/>
        </p:nvSpPr>
        <p:spPr>
          <a:xfrm>
            <a:off x="746641" y="3616166"/>
            <a:ext cx="13137118" cy="606266"/>
          </a:xfrm>
          <a:prstGeom prst="rect">
            <a:avLst/>
          </a:prstGeom>
          <a:solidFill>
            <a:srgbClr val="000000">
              <a:alpha val="4000"/>
            </a:srgbClr>
          </a:solidFill>
          <a:ln/>
        </p:spPr>
      </p:sp>
      <p:sp>
        <p:nvSpPr>
          <p:cNvPr id="17" name="Text 15"/>
          <p:cNvSpPr/>
          <p:nvPr/>
        </p:nvSpPr>
        <p:spPr>
          <a:xfrm>
            <a:off x="957977" y="3750469"/>
            <a:ext cx="390917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Local incubators</a:t>
            </a:r>
            <a:endParaRPr lang="en-US" sz="1650" dirty="0"/>
          </a:p>
        </p:txBody>
      </p:sp>
      <p:sp>
        <p:nvSpPr>
          <p:cNvPr id="18" name="Text 16"/>
          <p:cNvSpPr/>
          <p:nvPr/>
        </p:nvSpPr>
        <p:spPr>
          <a:xfrm>
            <a:off x="5296972" y="3750469"/>
            <a:ext cx="3905369"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Non-digital, limited scale</a:t>
            </a:r>
            <a:endParaRPr lang="en-US" sz="1650" dirty="0"/>
          </a:p>
        </p:txBody>
      </p:sp>
      <p:sp>
        <p:nvSpPr>
          <p:cNvPr id="19" name="Text 17"/>
          <p:cNvSpPr/>
          <p:nvPr/>
        </p:nvSpPr>
        <p:spPr>
          <a:xfrm>
            <a:off x="9632156" y="3750469"/>
            <a:ext cx="4040505" cy="337661"/>
          </a:xfrm>
          <a:prstGeom prst="rect">
            <a:avLst/>
          </a:prstGeom>
          <a:noFill/>
          <a:ln/>
        </p:spPr>
        <p:txBody>
          <a:bodyPr wrap="non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AI automation + social impact</a:t>
            </a:r>
            <a:endParaRPr lang="en-US" sz="1650" dirty="0"/>
          </a:p>
        </p:txBody>
      </p:sp>
      <p:sp>
        <p:nvSpPr>
          <p:cNvPr id="20" name="Text 18"/>
          <p:cNvSpPr/>
          <p:nvPr/>
        </p:nvSpPr>
        <p:spPr>
          <a:xfrm>
            <a:off x="739021" y="4546759"/>
            <a:ext cx="3167182" cy="395883"/>
          </a:xfrm>
          <a:prstGeom prst="rect">
            <a:avLst/>
          </a:prstGeom>
          <a:noFill/>
          <a:ln/>
        </p:spPr>
        <p:txBody>
          <a:bodyPr wrap="none" lIns="0" tIns="0" rIns="0" bIns="0" rtlCol="0" anchor="t"/>
          <a:lstStyle/>
          <a:p>
            <a:pPr algn="l" indent="0" marL="0">
              <a:lnSpc>
                <a:spcPts val="3100"/>
              </a:lnSpc>
              <a:buNone/>
            </a:pPr>
            <a:r>
              <a:rPr lang="en-US" sz="2450" dirty="0">
                <a:solidFill>
                  <a:srgbClr val="013180"/>
                </a:solidFill>
                <a:latin typeface="Montserrat" pitchFamily="34" charset="0"/>
                <a:ea typeface="Montserrat" pitchFamily="34" charset="-122"/>
                <a:cs typeface="Montserrat" pitchFamily="34" charset="-120"/>
              </a:rPr>
              <a:t>Key Differentiators</a:t>
            </a:r>
            <a:endParaRPr lang="en-US" sz="2450" dirty="0"/>
          </a:p>
        </p:txBody>
      </p:sp>
      <p:pic>
        <p:nvPicPr>
          <p:cNvPr id="21"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39021" y="5259348"/>
            <a:ext cx="527804" cy="527804"/>
          </a:xfrm>
          <a:prstGeom prst="rect">
            <a:avLst/>
          </a:prstGeom>
        </p:spPr>
      </p:pic>
      <p:sp>
        <p:nvSpPr>
          <p:cNvPr id="22" name="Text 19"/>
          <p:cNvSpPr/>
          <p:nvPr/>
        </p:nvSpPr>
        <p:spPr>
          <a:xfrm>
            <a:off x="1530668" y="5384602"/>
            <a:ext cx="3000256" cy="329922"/>
          </a:xfrm>
          <a:prstGeom prst="rect">
            <a:avLst/>
          </a:prstGeom>
          <a:noFill/>
          <a:ln/>
        </p:spPr>
        <p:txBody>
          <a:bodyPr wrap="none" lIns="0" tIns="0" rIns="0" bIns="0" rtlCol="0" anchor="t"/>
          <a:lstStyle/>
          <a:p>
            <a:pPr algn="l" indent="0" marL="0">
              <a:lnSpc>
                <a:spcPts val="2550"/>
              </a:lnSpc>
              <a:buNone/>
            </a:pPr>
            <a:r>
              <a:rPr lang="en-US" sz="2050" dirty="0">
                <a:solidFill>
                  <a:srgbClr val="13181B"/>
                </a:solidFill>
                <a:latin typeface="Montserrat" pitchFamily="34" charset="0"/>
                <a:ea typeface="Montserrat" pitchFamily="34" charset="-122"/>
                <a:cs typeface="Montserrat" pitchFamily="34" charset="-120"/>
              </a:rPr>
              <a:t>First-Mover Advantage</a:t>
            </a:r>
            <a:endParaRPr lang="en-US" sz="2050" dirty="0"/>
          </a:p>
        </p:txBody>
      </p:sp>
      <p:sp>
        <p:nvSpPr>
          <p:cNvPr id="23" name="Text 20"/>
          <p:cNvSpPr/>
          <p:nvPr/>
        </p:nvSpPr>
        <p:spPr>
          <a:xfrm>
            <a:off x="1530668" y="5841206"/>
            <a:ext cx="3416498" cy="1350645"/>
          </a:xfrm>
          <a:prstGeom prst="rect">
            <a:avLst/>
          </a:prstGeom>
          <a:noFill/>
          <a:ln/>
        </p:spPr>
        <p:txBody>
          <a:bodyPr wrap="squar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The first AI foresight tool specifically tailored for Sierra Leone's unique economic and social landscape.</a:t>
            </a:r>
            <a:endParaRPr lang="en-US" sz="1650" dirty="0"/>
          </a:p>
        </p:txBody>
      </p:sp>
      <p:pic>
        <p:nvPicPr>
          <p:cNvPr id="24"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11008" y="5259348"/>
            <a:ext cx="527804" cy="527804"/>
          </a:xfrm>
          <a:prstGeom prst="rect">
            <a:avLst/>
          </a:prstGeom>
        </p:spPr>
      </p:pic>
      <p:sp>
        <p:nvSpPr>
          <p:cNvPr id="25" name="Text 21"/>
          <p:cNvSpPr/>
          <p:nvPr/>
        </p:nvSpPr>
        <p:spPr>
          <a:xfrm>
            <a:off x="6002655" y="5384602"/>
            <a:ext cx="3416618" cy="659844"/>
          </a:xfrm>
          <a:prstGeom prst="rect">
            <a:avLst/>
          </a:prstGeom>
          <a:noFill/>
          <a:ln/>
        </p:spPr>
        <p:txBody>
          <a:bodyPr wrap="square" lIns="0" tIns="0" rIns="0" bIns="0" rtlCol="0" anchor="t"/>
          <a:lstStyle/>
          <a:p>
            <a:pPr algn="l" indent="0" marL="0">
              <a:lnSpc>
                <a:spcPts val="2550"/>
              </a:lnSpc>
              <a:buNone/>
            </a:pPr>
            <a:r>
              <a:rPr lang="en-US" sz="2050" dirty="0">
                <a:solidFill>
                  <a:srgbClr val="13181B"/>
                </a:solidFill>
                <a:latin typeface="Montserrat" pitchFamily="34" charset="0"/>
                <a:ea typeface="Montserrat" pitchFamily="34" charset="-122"/>
                <a:cs typeface="Montserrat" pitchFamily="34" charset="-120"/>
              </a:rPr>
              <a:t>Human + Machine Synergy</a:t>
            </a:r>
            <a:endParaRPr lang="en-US" sz="2050" dirty="0"/>
          </a:p>
        </p:txBody>
      </p:sp>
      <p:sp>
        <p:nvSpPr>
          <p:cNvPr id="26" name="Text 22"/>
          <p:cNvSpPr/>
          <p:nvPr/>
        </p:nvSpPr>
        <p:spPr>
          <a:xfrm>
            <a:off x="6002655" y="6171128"/>
            <a:ext cx="3416618" cy="1350645"/>
          </a:xfrm>
          <a:prstGeom prst="rect">
            <a:avLst/>
          </a:prstGeom>
          <a:noFill/>
          <a:ln/>
        </p:spPr>
        <p:txBody>
          <a:bodyPr wrap="squar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We combine powerful AI analytics with human expertise and local knowledge for superior insights.</a:t>
            </a:r>
            <a:endParaRPr lang="en-US" sz="1650" dirty="0"/>
          </a:p>
        </p:txBody>
      </p:sp>
      <p:pic>
        <p:nvPicPr>
          <p:cNvPr id="27"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83115" y="5259348"/>
            <a:ext cx="527804" cy="527804"/>
          </a:xfrm>
          <a:prstGeom prst="rect">
            <a:avLst/>
          </a:prstGeom>
        </p:spPr>
      </p:pic>
      <p:sp>
        <p:nvSpPr>
          <p:cNvPr id="28" name="Text 23"/>
          <p:cNvSpPr/>
          <p:nvPr/>
        </p:nvSpPr>
        <p:spPr>
          <a:xfrm>
            <a:off x="10474762" y="5384602"/>
            <a:ext cx="2968347" cy="329922"/>
          </a:xfrm>
          <a:prstGeom prst="rect">
            <a:avLst/>
          </a:prstGeom>
          <a:noFill/>
          <a:ln/>
        </p:spPr>
        <p:txBody>
          <a:bodyPr wrap="none" lIns="0" tIns="0" rIns="0" bIns="0" rtlCol="0" anchor="t"/>
          <a:lstStyle/>
          <a:p>
            <a:pPr algn="l" indent="0" marL="0">
              <a:lnSpc>
                <a:spcPts val="2550"/>
              </a:lnSpc>
              <a:buNone/>
            </a:pPr>
            <a:r>
              <a:rPr lang="en-US" sz="2050" dirty="0">
                <a:solidFill>
                  <a:srgbClr val="13181B"/>
                </a:solidFill>
                <a:latin typeface="Montserrat" pitchFamily="34" charset="0"/>
                <a:ea typeface="Montserrat" pitchFamily="34" charset="-122"/>
                <a:cs typeface="Montserrat" pitchFamily="34" charset="-120"/>
              </a:rPr>
              <a:t>Ecosystem Integration</a:t>
            </a:r>
            <a:endParaRPr lang="en-US" sz="2050" dirty="0"/>
          </a:p>
        </p:txBody>
      </p:sp>
      <p:sp>
        <p:nvSpPr>
          <p:cNvPr id="29" name="Text 24"/>
          <p:cNvSpPr/>
          <p:nvPr/>
        </p:nvSpPr>
        <p:spPr>
          <a:xfrm>
            <a:off x="10474762" y="5841206"/>
            <a:ext cx="3416498" cy="1350645"/>
          </a:xfrm>
          <a:prstGeom prst="rect">
            <a:avLst/>
          </a:prstGeom>
          <a:noFill/>
          <a:ln/>
        </p:spPr>
        <p:txBody>
          <a:bodyPr wrap="square" lIns="0" tIns="0" rIns="0" bIns="0" rtlCol="0" anchor="t"/>
          <a:lstStyle/>
          <a:p>
            <a:pPr algn="l" indent="0" marL="0">
              <a:lnSpc>
                <a:spcPts val="2650"/>
              </a:lnSpc>
              <a:buNone/>
            </a:pPr>
            <a:r>
              <a:rPr lang="en-US" sz="1650" dirty="0">
                <a:solidFill>
                  <a:srgbClr val="13181B"/>
                </a:solidFill>
                <a:latin typeface="Montserrat" pitchFamily="34" charset="0"/>
                <a:ea typeface="Montserrat" pitchFamily="34" charset="-122"/>
                <a:cs typeface="Montserrat" pitchFamily="34" charset="-120"/>
              </a:rPr>
              <a:t>Built on Fortizo's proven ThinkForge learning ecosystem with established partnerships and trust.</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49473" y="431721"/>
            <a:ext cx="3924895" cy="490657"/>
          </a:xfrm>
          <a:prstGeom prst="rect">
            <a:avLst/>
          </a:prstGeom>
          <a:noFill/>
          <a:ln/>
        </p:spPr>
        <p:txBody>
          <a:bodyPr wrap="none" lIns="0" tIns="0" rIns="0" bIns="0" rtlCol="0" anchor="t"/>
          <a:lstStyle/>
          <a:p>
            <a:pPr algn="l" indent="0" marL="0">
              <a:lnSpc>
                <a:spcPts val="3850"/>
              </a:lnSpc>
              <a:buNone/>
            </a:pPr>
            <a:r>
              <a:rPr lang="en-US" sz="3050" dirty="0">
                <a:solidFill>
                  <a:srgbClr val="013180"/>
                </a:solidFill>
                <a:latin typeface="Montserrat" pitchFamily="34" charset="0"/>
                <a:ea typeface="Montserrat" pitchFamily="34" charset="-122"/>
                <a:cs typeface="Montserrat" pitchFamily="34" charset="-120"/>
              </a:rPr>
              <a:t>Business Model</a:t>
            </a:r>
            <a:endParaRPr lang="en-US" sz="3050" dirty="0"/>
          </a:p>
        </p:txBody>
      </p:sp>
      <p:pic>
        <p:nvPicPr>
          <p:cNvPr id="3" name="Image 0" descr="preencoded.png">    </p:cNvPr>
          <p:cNvPicPr>
            <a:picLocks noChangeAspect="1"/>
          </p:cNvPicPr>
          <p:nvPr/>
        </p:nvPicPr>
        <p:blipFill>
          <a:blip r:embed="rId1"/>
          <a:stretch>
            <a:fillRect/>
          </a:stretch>
        </p:blipFill>
        <p:spPr>
          <a:xfrm>
            <a:off x="549473" y="1334333"/>
            <a:ext cx="3838575" cy="3838575"/>
          </a:xfrm>
          <a:prstGeom prst="rect">
            <a:avLst/>
          </a:prstGeom>
        </p:spPr>
      </p:pic>
      <p:sp>
        <p:nvSpPr>
          <p:cNvPr id="4" name="Shape 1"/>
          <p:cNvSpPr/>
          <p:nvPr/>
        </p:nvSpPr>
        <p:spPr>
          <a:xfrm>
            <a:off x="7514273" y="1334333"/>
            <a:ext cx="6574274" cy="1560076"/>
          </a:xfrm>
          <a:prstGeom prst="roundRect">
            <a:avLst>
              <a:gd name="adj" fmla="val 4227"/>
            </a:avLst>
          </a:prstGeom>
          <a:solidFill>
            <a:srgbClr val="CCE0FF"/>
          </a:solidFill>
          <a:ln w="7620">
            <a:solidFill>
              <a:srgbClr val="013180"/>
            </a:solidFill>
            <a:prstDash val="solid"/>
          </a:ln>
        </p:spPr>
      </p:sp>
      <p:sp>
        <p:nvSpPr>
          <p:cNvPr id="5" name="Shape 2"/>
          <p:cNvSpPr/>
          <p:nvPr/>
        </p:nvSpPr>
        <p:spPr>
          <a:xfrm>
            <a:off x="7678817" y="1498878"/>
            <a:ext cx="470892" cy="470892"/>
          </a:xfrm>
          <a:prstGeom prst="roundRect">
            <a:avLst>
              <a:gd name="adj" fmla="val 19416524"/>
            </a:avLst>
          </a:prstGeom>
          <a:solidFill>
            <a:srgbClr val="013180"/>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808238" y="1628299"/>
            <a:ext cx="211931" cy="211931"/>
          </a:xfrm>
          <a:prstGeom prst="rect">
            <a:avLst/>
          </a:prstGeom>
        </p:spPr>
      </p:pic>
      <p:sp>
        <p:nvSpPr>
          <p:cNvPr id="7" name="Text 3"/>
          <p:cNvSpPr/>
          <p:nvPr/>
        </p:nvSpPr>
        <p:spPr>
          <a:xfrm>
            <a:off x="7678817" y="2126694"/>
            <a:ext cx="1962388" cy="245269"/>
          </a:xfrm>
          <a:prstGeom prst="rect">
            <a:avLst/>
          </a:prstGeom>
          <a:noFill/>
          <a:ln/>
        </p:spPr>
        <p:txBody>
          <a:bodyPr wrap="none" lIns="0" tIns="0" rIns="0" bIns="0" rtlCol="0" anchor="t"/>
          <a:lstStyle/>
          <a:p>
            <a:pPr algn="l" indent="0" marL="0">
              <a:lnSpc>
                <a:spcPts val="1900"/>
              </a:lnSpc>
              <a:buNone/>
            </a:pPr>
            <a:r>
              <a:rPr lang="en-US" sz="1500" dirty="0">
                <a:solidFill>
                  <a:srgbClr val="13181B"/>
                </a:solidFill>
                <a:latin typeface="Montserrat" pitchFamily="34" charset="0"/>
                <a:ea typeface="Montserrat" pitchFamily="34" charset="-122"/>
                <a:cs typeface="Montserrat" pitchFamily="34" charset="-120"/>
              </a:rPr>
              <a:t>B2C Subscriptions</a:t>
            </a:r>
            <a:endParaRPr lang="en-US" sz="1500" dirty="0"/>
          </a:p>
        </p:txBody>
      </p:sp>
      <p:sp>
        <p:nvSpPr>
          <p:cNvPr id="8" name="Text 4"/>
          <p:cNvSpPr/>
          <p:nvPr/>
        </p:nvSpPr>
        <p:spPr>
          <a:xfrm>
            <a:off x="7678817" y="2528888"/>
            <a:ext cx="6245185" cy="200978"/>
          </a:xfrm>
          <a:prstGeom prst="rect">
            <a:avLst/>
          </a:prstGeom>
          <a:noFill/>
          <a:ln/>
        </p:spPr>
        <p:txBody>
          <a:bodyPr wrap="none" lIns="0" tIns="0" rIns="0" bIns="0" rtlCol="0" anchor="t"/>
          <a:lstStyle/>
          <a:p>
            <a:pPr algn="l" indent="0" marL="0">
              <a:lnSpc>
                <a:spcPts val="1550"/>
              </a:lnSpc>
              <a:buNone/>
            </a:pPr>
            <a:r>
              <a:rPr lang="en-US" sz="950" dirty="0">
                <a:solidFill>
                  <a:srgbClr val="13181B"/>
                </a:solidFill>
                <a:latin typeface="Montserrat" pitchFamily="34" charset="0"/>
                <a:ea typeface="Montserrat" pitchFamily="34" charset="-122"/>
                <a:cs typeface="Montserrat" pitchFamily="34" charset="-120"/>
              </a:rPr>
              <a:t>Individual users access premium features through flexible monthly plans starting at $9.99.</a:t>
            </a:r>
            <a:endParaRPr lang="en-US" sz="950" dirty="0"/>
          </a:p>
        </p:txBody>
      </p:sp>
      <p:sp>
        <p:nvSpPr>
          <p:cNvPr id="9" name="Shape 5"/>
          <p:cNvSpPr/>
          <p:nvPr/>
        </p:nvSpPr>
        <p:spPr>
          <a:xfrm>
            <a:off x="7514273" y="3051334"/>
            <a:ext cx="6574274" cy="1560076"/>
          </a:xfrm>
          <a:prstGeom prst="roundRect">
            <a:avLst>
              <a:gd name="adj" fmla="val 4227"/>
            </a:avLst>
          </a:prstGeom>
          <a:solidFill>
            <a:srgbClr val="CCE0FF"/>
          </a:solidFill>
          <a:ln w="7620">
            <a:solidFill>
              <a:srgbClr val="013180"/>
            </a:solidFill>
            <a:prstDash val="solid"/>
          </a:ln>
        </p:spPr>
      </p:sp>
      <p:sp>
        <p:nvSpPr>
          <p:cNvPr id="10" name="Shape 6"/>
          <p:cNvSpPr/>
          <p:nvPr/>
        </p:nvSpPr>
        <p:spPr>
          <a:xfrm>
            <a:off x="7678817" y="3215878"/>
            <a:ext cx="470892" cy="470892"/>
          </a:xfrm>
          <a:prstGeom prst="roundRect">
            <a:avLst>
              <a:gd name="adj" fmla="val 19416524"/>
            </a:avLst>
          </a:prstGeom>
          <a:solidFill>
            <a:srgbClr val="013180"/>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08238" y="3345299"/>
            <a:ext cx="211931" cy="211931"/>
          </a:xfrm>
          <a:prstGeom prst="rect">
            <a:avLst/>
          </a:prstGeom>
        </p:spPr>
      </p:pic>
      <p:sp>
        <p:nvSpPr>
          <p:cNvPr id="12" name="Text 7"/>
          <p:cNvSpPr/>
          <p:nvPr/>
        </p:nvSpPr>
        <p:spPr>
          <a:xfrm>
            <a:off x="7678817" y="3843695"/>
            <a:ext cx="1962388" cy="245269"/>
          </a:xfrm>
          <a:prstGeom prst="rect">
            <a:avLst/>
          </a:prstGeom>
          <a:noFill/>
          <a:ln/>
        </p:spPr>
        <p:txBody>
          <a:bodyPr wrap="none" lIns="0" tIns="0" rIns="0" bIns="0" rtlCol="0" anchor="t"/>
          <a:lstStyle/>
          <a:p>
            <a:pPr algn="l" indent="0" marL="0">
              <a:lnSpc>
                <a:spcPts val="1900"/>
              </a:lnSpc>
              <a:buNone/>
            </a:pPr>
            <a:r>
              <a:rPr lang="en-US" sz="1500" dirty="0">
                <a:solidFill>
                  <a:srgbClr val="13181B"/>
                </a:solidFill>
                <a:latin typeface="Montserrat" pitchFamily="34" charset="0"/>
                <a:ea typeface="Montserrat" pitchFamily="34" charset="-122"/>
                <a:cs typeface="Montserrat" pitchFamily="34" charset="-120"/>
              </a:rPr>
              <a:t>B2B Licenses</a:t>
            </a:r>
            <a:endParaRPr lang="en-US" sz="1500" dirty="0"/>
          </a:p>
        </p:txBody>
      </p:sp>
      <p:sp>
        <p:nvSpPr>
          <p:cNvPr id="13" name="Text 8"/>
          <p:cNvSpPr/>
          <p:nvPr/>
        </p:nvSpPr>
        <p:spPr>
          <a:xfrm>
            <a:off x="7678817" y="4245888"/>
            <a:ext cx="6245185" cy="200978"/>
          </a:xfrm>
          <a:prstGeom prst="rect">
            <a:avLst/>
          </a:prstGeom>
          <a:noFill/>
          <a:ln/>
        </p:spPr>
        <p:txBody>
          <a:bodyPr wrap="none" lIns="0" tIns="0" rIns="0" bIns="0" rtlCol="0" anchor="t"/>
          <a:lstStyle/>
          <a:p>
            <a:pPr algn="l" indent="0" marL="0">
              <a:lnSpc>
                <a:spcPts val="1550"/>
              </a:lnSpc>
              <a:buNone/>
            </a:pPr>
            <a:r>
              <a:rPr lang="en-US" sz="950" dirty="0">
                <a:solidFill>
                  <a:srgbClr val="13181B"/>
                </a:solidFill>
                <a:latin typeface="Montserrat" pitchFamily="34" charset="0"/>
                <a:ea typeface="Montserrat" pitchFamily="34" charset="-122"/>
                <a:cs typeface="Montserrat" pitchFamily="34" charset="-120"/>
              </a:rPr>
              <a:t>Organizations unlock enterprise capabilities with annual licenses at $500 per organization.</a:t>
            </a:r>
            <a:endParaRPr lang="en-US" sz="950" dirty="0"/>
          </a:p>
        </p:txBody>
      </p:sp>
      <p:sp>
        <p:nvSpPr>
          <p:cNvPr id="14" name="Text 9"/>
          <p:cNvSpPr/>
          <p:nvPr/>
        </p:nvSpPr>
        <p:spPr>
          <a:xfrm>
            <a:off x="549473" y="5584865"/>
            <a:ext cx="3348633" cy="294323"/>
          </a:xfrm>
          <a:prstGeom prst="rect">
            <a:avLst/>
          </a:prstGeom>
          <a:noFill/>
          <a:ln/>
        </p:spPr>
        <p:txBody>
          <a:bodyPr wrap="none" lIns="0" tIns="0" rIns="0" bIns="0" rtlCol="0" anchor="t"/>
          <a:lstStyle/>
          <a:p>
            <a:pPr algn="l" indent="0" marL="0">
              <a:lnSpc>
                <a:spcPts val="2300"/>
              </a:lnSpc>
              <a:buNone/>
            </a:pPr>
            <a:r>
              <a:rPr lang="en-US" sz="1850" dirty="0">
                <a:solidFill>
                  <a:srgbClr val="013180"/>
                </a:solidFill>
                <a:latin typeface="Montserrat" pitchFamily="34" charset="0"/>
                <a:ea typeface="Montserrat" pitchFamily="34" charset="-122"/>
                <a:cs typeface="Montserrat" pitchFamily="34" charset="-120"/>
              </a:rPr>
              <a:t>Additional Revenue Streams</a:t>
            </a:r>
            <a:endParaRPr lang="en-US" sz="1850" dirty="0"/>
          </a:p>
        </p:txBody>
      </p:sp>
      <p:pic>
        <p:nvPicPr>
          <p:cNvPr id="15" name="Image 3" descr="preencoded.png">    </p:cNvPr>
          <p:cNvPicPr>
            <a:picLocks noChangeAspect="1"/>
          </p:cNvPicPr>
          <p:nvPr/>
        </p:nvPicPr>
        <p:blipFill>
          <a:blip r:embed="rId6"/>
          <a:stretch>
            <a:fillRect/>
          </a:stretch>
        </p:blipFill>
        <p:spPr>
          <a:xfrm>
            <a:off x="549473" y="6114574"/>
            <a:ext cx="4510445" cy="627936"/>
          </a:xfrm>
          <a:prstGeom prst="rect">
            <a:avLst/>
          </a:prstGeom>
        </p:spPr>
      </p:pic>
      <p:sp>
        <p:nvSpPr>
          <p:cNvPr id="16" name="Text 10"/>
          <p:cNvSpPr/>
          <p:nvPr/>
        </p:nvSpPr>
        <p:spPr>
          <a:xfrm>
            <a:off x="706398" y="6899434"/>
            <a:ext cx="1962388" cy="245269"/>
          </a:xfrm>
          <a:prstGeom prst="rect">
            <a:avLst/>
          </a:prstGeom>
          <a:noFill/>
          <a:ln/>
        </p:spPr>
        <p:txBody>
          <a:bodyPr wrap="none" lIns="0" tIns="0" rIns="0" bIns="0" rtlCol="0" anchor="t"/>
          <a:lstStyle/>
          <a:p>
            <a:pPr algn="l" indent="0" marL="0">
              <a:lnSpc>
                <a:spcPts val="1900"/>
              </a:lnSpc>
              <a:buNone/>
            </a:pPr>
            <a:r>
              <a:rPr lang="en-US" sz="1500" dirty="0">
                <a:solidFill>
                  <a:srgbClr val="13181B"/>
                </a:solidFill>
                <a:latin typeface="Montserrat" pitchFamily="34" charset="0"/>
                <a:ea typeface="Montserrat" pitchFamily="34" charset="-122"/>
                <a:cs typeface="Montserrat" pitchFamily="34" charset="-120"/>
              </a:rPr>
              <a:t>Sponsored Reports</a:t>
            </a:r>
            <a:endParaRPr lang="en-US" sz="1500" dirty="0"/>
          </a:p>
        </p:txBody>
      </p:sp>
      <p:sp>
        <p:nvSpPr>
          <p:cNvPr id="17" name="Text 11"/>
          <p:cNvSpPr/>
          <p:nvPr/>
        </p:nvSpPr>
        <p:spPr>
          <a:xfrm>
            <a:off x="706398" y="7238881"/>
            <a:ext cx="4196596" cy="401955"/>
          </a:xfrm>
          <a:prstGeom prst="rect">
            <a:avLst/>
          </a:prstGeom>
          <a:noFill/>
          <a:ln/>
        </p:spPr>
        <p:txBody>
          <a:bodyPr wrap="square" lIns="0" tIns="0" rIns="0" bIns="0" rtlCol="0" anchor="t"/>
          <a:lstStyle/>
          <a:p>
            <a:pPr algn="l" indent="0" marL="0">
              <a:lnSpc>
                <a:spcPts val="1550"/>
              </a:lnSpc>
              <a:buNone/>
            </a:pPr>
            <a:r>
              <a:rPr lang="en-US" sz="950" dirty="0">
                <a:solidFill>
                  <a:srgbClr val="13181B"/>
                </a:solidFill>
                <a:latin typeface="Montserrat" pitchFamily="34" charset="0"/>
                <a:ea typeface="Montserrat" pitchFamily="34" charset="-122"/>
                <a:cs typeface="Montserrat" pitchFamily="34" charset="-120"/>
              </a:rPr>
              <a:t>Industry-specific insights and white-label research commissioned by partners.</a:t>
            </a:r>
            <a:endParaRPr lang="en-US" sz="950" dirty="0"/>
          </a:p>
        </p:txBody>
      </p:sp>
      <p:pic>
        <p:nvPicPr>
          <p:cNvPr id="18" name="Image 4" descr="preencoded.png">    </p:cNvPr>
          <p:cNvPicPr>
            <a:picLocks noChangeAspect="1"/>
          </p:cNvPicPr>
          <p:nvPr/>
        </p:nvPicPr>
        <p:blipFill>
          <a:blip r:embed="rId7"/>
          <a:stretch>
            <a:fillRect/>
          </a:stretch>
        </p:blipFill>
        <p:spPr>
          <a:xfrm>
            <a:off x="5059918" y="6114574"/>
            <a:ext cx="4510445" cy="627936"/>
          </a:xfrm>
          <a:prstGeom prst="rect">
            <a:avLst/>
          </a:prstGeom>
        </p:spPr>
      </p:pic>
      <p:sp>
        <p:nvSpPr>
          <p:cNvPr id="19" name="Text 12"/>
          <p:cNvSpPr/>
          <p:nvPr/>
        </p:nvSpPr>
        <p:spPr>
          <a:xfrm>
            <a:off x="5216843" y="6899434"/>
            <a:ext cx="2107406" cy="245269"/>
          </a:xfrm>
          <a:prstGeom prst="rect">
            <a:avLst/>
          </a:prstGeom>
          <a:noFill/>
          <a:ln/>
        </p:spPr>
        <p:txBody>
          <a:bodyPr wrap="none" lIns="0" tIns="0" rIns="0" bIns="0" rtlCol="0" anchor="t"/>
          <a:lstStyle/>
          <a:p>
            <a:pPr algn="l" indent="0" marL="0">
              <a:lnSpc>
                <a:spcPts val="1900"/>
              </a:lnSpc>
              <a:buNone/>
            </a:pPr>
            <a:r>
              <a:rPr lang="en-US" sz="1500" dirty="0">
                <a:solidFill>
                  <a:srgbClr val="13181B"/>
                </a:solidFill>
                <a:latin typeface="Montserrat" pitchFamily="34" charset="0"/>
                <a:ea typeface="Montserrat" pitchFamily="34" charset="-122"/>
                <a:cs typeface="Montserrat" pitchFamily="34" charset="-120"/>
              </a:rPr>
              <a:t>Training Partnerships</a:t>
            </a:r>
            <a:endParaRPr lang="en-US" sz="1500" dirty="0"/>
          </a:p>
        </p:txBody>
      </p:sp>
      <p:sp>
        <p:nvSpPr>
          <p:cNvPr id="20" name="Text 13"/>
          <p:cNvSpPr/>
          <p:nvPr/>
        </p:nvSpPr>
        <p:spPr>
          <a:xfrm>
            <a:off x="5216843" y="7238881"/>
            <a:ext cx="4196596" cy="401955"/>
          </a:xfrm>
          <a:prstGeom prst="rect">
            <a:avLst/>
          </a:prstGeom>
          <a:noFill/>
          <a:ln/>
        </p:spPr>
        <p:txBody>
          <a:bodyPr wrap="square" lIns="0" tIns="0" rIns="0" bIns="0" rtlCol="0" anchor="t"/>
          <a:lstStyle/>
          <a:p>
            <a:pPr algn="l" indent="0" marL="0">
              <a:lnSpc>
                <a:spcPts val="1550"/>
              </a:lnSpc>
              <a:buNone/>
            </a:pPr>
            <a:r>
              <a:rPr lang="en-US" sz="950" dirty="0">
                <a:solidFill>
                  <a:srgbClr val="13181B"/>
                </a:solidFill>
                <a:latin typeface="Montserrat" pitchFamily="34" charset="0"/>
                <a:ea typeface="Montserrat" pitchFamily="34" charset="-122"/>
                <a:cs typeface="Montserrat" pitchFamily="34" charset="-120"/>
              </a:rPr>
              <a:t>Co-branded masterclasses and workshops with educational institutions and corporations.</a:t>
            </a:r>
            <a:endParaRPr lang="en-US" sz="950" dirty="0"/>
          </a:p>
        </p:txBody>
      </p:sp>
      <p:pic>
        <p:nvPicPr>
          <p:cNvPr id="21" name="Image 5" descr="preencoded.png">    </p:cNvPr>
          <p:cNvPicPr>
            <a:picLocks noChangeAspect="1"/>
          </p:cNvPicPr>
          <p:nvPr/>
        </p:nvPicPr>
        <p:blipFill>
          <a:blip r:embed="rId8"/>
          <a:stretch>
            <a:fillRect/>
          </a:stretch>
        </p:blipFill>
        <p:spPr>
          <a:xfrm>
            <a:off x="9570363" y="6114574"/>
            <a:ext cx="4510445" cy="627936"/>
          </a:xfrm>
          <a:prstGeom prst="rect">
            <a:avLst/>
          </a:prstGeom>
        </p:spPr>
      </p:pic>
      <p:sp>
        <p:nvSpPr>
          <p:cNvPr id="22" name="Text 14"/>
          <p:cNvSpPr/>
          <p:nvPr/>
        </p:nvSpPr>
        <p:spPr>
          <a:xfrm>
            <a:off x="9727287" y="6899434"/>
            <a:ext cx="1962388" cy="245269"/>
          </a:xfrm>
          <a:prstGeom prst="rect">
            <a:avLst/>
          </a:prstGeom>
          <a:noFill/>
          <a:ln/>
        </p:spPr>
        <p:txBody>
          <a:bodyPr wrap="none" lIns="0" tIns="0" rIns="0" bIns="0" rtlCol="0" anchor="t"/>
          <a:lstStyle/>
          <a:p>
            <a:pPr algn="l" indent="0" marL="0">
              <a:lnSpc>
                <a:spcPts val="1900"/>
              </a:lnSpc>
              <a:buNone/>
            </a:pPr>
            <a:r>
              <a:rPr lang="en-US" sz="1500" dirty="0">
                <a:solidFill>
                  <a:srgbClr val="13181B"/>
                </a:solidFill>
                <a:latin typeface="Montserrat" pitchFamily="34" charset="0"/>
                <a:ea typeface="Montserrat" pitchFamily="34" charset="-122"/>
                <a:cs typeface="Montserrat" pitchFamily="34" charset="-120"/>
              </a:rPr>
              <a:t>Grants &amp; CSR</a:t>
            </a:r>
            <a:endParaRPr lang="en-US" sz="1500" dirty="0"/>
          </a:p>
        </p:txBody>
      </p:sp>
      <p:sp>
        <p:nvSpPr>
          <p:cNvPr id="23" name="Text 15"/>
          <p:cNvSpPr/>
          <p:nvPr/>
        </p:nvSpPr>
        <p:spPr>
          <a:xfrm>
            <a:off x="9727287" y="7238881"/>
            <a:ext cx="4196596" cy="401955"/>
          </a:xfrm>
          <a:prstGeom prst="rect">
            <a:avLst/>
          </a:prstGeom>
          <a:noFill/>
          <a:ln/>
        </p:spPr>
        <p:txBody>
          <a:bodyPr wrap="square" lIns="0" tIns="0" rIns="0" bIns="0" rtlCol="0" anchor="t"/>
          <a:lstStyle/>
          <a:p>
            <a:pPr algn="l" indent="0" marL="0">
              <a:lnSpc>
                <a:spcPts val="1550"/>
              </a:lnSpc>
              <a:buNone/>
            </a:pPr>
            <a:r>
              <a:rPr lang="en-US" sz="950" dirty="0">
                <a:solidFill>
                  <a:srgbClr val="13181B"/>
                </a:solidFill>
                <a:latin typeface="Montserrat" pitchFamily="34" charset="0"/>
                <a:ea typeface="Montserrat" pitchFamily="34" charset="-122"/>
                <a:cs typeface="Montserrat" pitchFamily="34" charset="-120"/>
              </a:rPr>
              <a:t>Strategic funding from development organizations and corporate social responsibility programs.</a:t>
            </a:r>
            <a:endParaRPr lang="en-US" sz="9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691277" y="588407"/>
            <a:ext cx="4938236" cy="617339"/>
          </a:xfrm>
          <a:prstGeom prst="rect">
            <a:avLst/>
          </a:prstGeom>
          <a:noFill/>
          <a:ln/>
        </p:spPr>
        <p:txBody>
          <a:bodyPr wrap="none" lIns="0" tIns="0" rIns="0" bIns="0" rtlCol="0" anchor="t"/>
          <a:lstStyle/>
          <a:p>
            <a:pPr algn="l" indent="0" marL="0">
              <a:lnSpc>
                <a:spcPts val="4850"/>
              </a:lnSpc>
              <a:buNone/>
            </a:pPr>
            <a:r>
              <a:rPr lang="en-US" sz="3850" dirty="0">
                <a:solidFill>
                  <a:srgbClr val="013180"/>
                </a:solidFill>
                <a:latin typeface="Montserrat" pitchFamily="34" charset="0"/>
                <a:ea typeface="Montserrat" pitchFamily="34" charset="-122"/>
                <a:cs typeface="Montserrat" pitchFamily="34" charset="-120"/>
              </a:rPr>
              <a:t>Go-To-Market Plan</a:t>
            </a:r>
            <a:endParaRPr lang="en-US" sz="3850" dirty="0"/>
          </a:p>
        </p:txBody>
      </p:sp>
      <p:sp>
        <p:nvSpPr>
          <p:cNvPr id="4" name="Shape 1"/>
          <p:cNvSpPr/>
          <p:nvPr/>
        </p:nvSpPr>
        <p:spPr>
          <a:xfrm>
            <a:off x="913448" y="1501973"/>
            <a:ext cx="22860" cy="2396014"/>
          </a:xfrm>
          <a:prstGeom prst="roundRect">
            <a:avLst>
              <a:gd name="adj" fmla="val 362915"/>
            </a:avLst>
          </a:prstGeom>
          <a:solidFill>
            <a:srgbClr val="B2C6E5"/>
          </a:solidFill>
          <a:ln/>
        </p:spPr>
      </p:sp>
      <p:sp>
        <p:nvSpPr>
          <p:cNvPr id="5" name="Shape 2"/>
          <p:cNvSpPr/>
          <p:nvPr/>
        </p:nvSpPr>
        <p:spPr>
          <a:xfrm>
            <a:off x="1112758" y="1712714"/>
            <a:ext cx="592574" cy="22860"/>
          </a:xfrm>
          <a:prstGeom prst="roundRect">
            <a:avLst>
              <a:gd name="adj" fmla="val 362915"/>
            </a:avLst>
          </a:prstGeom>
          <a:solidFill>
            <a:srgbClr val="B2C6E5"/>
          </a:solidFill>
          <a:ln/>
        </p:spPr>
      </p:sp>
      <p:sp>
        <p:nvSpPr>
          <p:cNvPr id="6" name="Shape 3"/>
          <p:cNvSpPr/>
          <p:nvPr/>
        </p:nvSpPr>
        <p:spPr>
          <a:xfrm>
            <a:off x="691277" y="1501973"/>
            <a:ext cx="444341" cy="444341"/>
          </a:xfrm>
          <a:prstGeom prst="roundRect">
            <a:avLst>
              <a:gd name="adj" fmla="val 18671"/>
            </a:avLst>
          </a:prstGeom>
          <a:solidFill>
            <a:srgbClr val="CCE0FF"/>
          </a:solidFill>
          <a:ln w="7620">
            <a:solidFill>
              <a:srgbClr val="B2C6E5"/>
            </a:solidFill>
            <a:prstDash val="solid"/>
          </a:ln>
        </p:spPr>
      </p:sp>
      <p:sp>
        <p:nvSpPr>
          <p:cNvPr id="7" name="Text 4"/>
          <p:cNvSpPr/>
          <p:nvPr/>
        </p:nvSpPr>
        <p:spPr>
          <a:xfrm>
            <a:off x="765334" y="1539002"/>
            <a:ext cx="296228" cy="370284"/>
          </a:xfrm>
          <a:prstGeom prst="rect">
            <a:avLst/>
          </a:prstGeom>
          <a:noFill/>
          <a:ln/>
        </p:spPr>
        <p:txBody>
          <a:bodyPr wrap="none" lIns="0" tIns="0" rIns="0" bIns="0" rtlCol="0" anchor="t"/>
          <a:lstStyle/>
          <a:p>
            <a:pPr algn="ctr" indent="0" marL="0">
              <a:lnSpc>
                <a:spcPts val="2300"/>
              </a:lnSpc>
              <a:buNone/>
            </a:pPr>
            <a:r>
              <a:rPr lang="en-US" sz="2300" dirty="0">
                <a:solidFill>
                  <a:srgbClr val="13181B"/>
                </a:solidFill>
                <a:latin typeface="Montserrat" pitchFamily="34" charset="0"/>
                <a:ea typeface="Montserrat" pitchFamily="34" charset="-122"/>
                <a:cs typeface="Montserrat" pitchFamily="34" charset="-120"/>
              </a:rPr>
              <a:t>1</a:t>
            </a:r>
            <a:endParaRPr lang="en-US" sz="2300" dirty="0"/>
          </a:p>
        </p:txBody>
      </p:sp>
      <p:sp>
        <p:nvSpPr>
          <p:cNvPr id="8" name="Text 5"/>
          <p:cNvSpPr/>
          <p:nvPr/>
        </p:nvSpPr>
        <p:spPr>
          <a:xfrm>
            <a:off x="1901071" y="1569839"/>
            <a:ext cx="2587228" cy="308610"/>
          </a:xfrm>
          <a:prstGeom prst="rect">
            <a:avLst/>
          </a:prstGeom>
          <a:noFill/>
          <a:ln/>
        </p:spPr>
        <p:txBody>
          <a:bodyPr wrap="none" lIns="0" tIns="0" rIns="0" bIns="0" rtlCol="0" anchor="t"/>
          <a:lstStyle/>
          <a:p>
            <a:pPr algn="l" indent="0" marL="0">
              <a:lnSpc>
                <a:spcPts val="2400"/>
              </a:lnSpc>
              <a:buNone/>
            </a:pPr>
            <a:r>
              <a:rPr lang="en-US" sz="1900" dirty="0">
                <a:solidFill>
                  <a:srgbClr val="13181B"/>
                </a:solidFill>
                <a:latin typeface="Montserrat" pitchFamily="34" charset="0"/>
                <a:ea typeface="Montserrat" pitchFamily="34" charset="-122"/>
                <a:cs typeface="Montserrat" pitchFamily="34" charset="-120"/>
              </a:rPr>
              <a:t>Phase 1: Pilot Launch</a:t>
            </a:r>
            <a:endParaRPr lang="en-US" sz="1900" dirty="0"/>
          </a:p>
        </p:txBody>
      </p:sp>
      <p:sp>
        <p:nvSpPr>
          <p:cNvPr id="9" name="Text 6"/>
          <p:cNvSpPr/>
          <p:nvPr/>
        </p:nvSpPr>
        <p:spPr>
          <a:xfrm>
            <a:off x="1901071" y="1996916"/>
            <a:ext cx="6551652" cy="505539"/>
          </a:xfrm>
          <a:prstGeom prst="rect">
            <a:avLst/>
          </a:prstGeom>
          <a:noFill/>
          <a:ln/>
        </p:spPr>
        <p:txBody>
          <a:bodyPr wrap="square" lIns="0" tIns="0" rIns="0" bIns="0" rtlCol="0" anchor="t"/>
          <a:lstStyle/>
          <a:p>
            <a:pPr algn="l" indent="0" marL="0">
              <a:lnSpc>
                <a:spcPts val="1950"/>
              </a:lnSpc>
              <a:buNone/>
            </a:pPr>
            <a:r>
              <a:rPr lang="en-US" sz="1200" dirty="0">
                <a:solidFill>
                  <a:srgbClr val="13181B"/>
                </a:solidFill>
                <a:latin typeface="Montserrat" pitchFamily="34" charset="0"/>
                <a:ea typeface="Montserrat" pitchFamily="34" charset="-122"/>
                <a:cs typeface="Montserrat" pitchFamily="34" charset="-120"/>
              </a:rPr>
              <a:t>Deploy in Sierra Leone, partnering with universities and SMEs to validate product-market fit and gather user feedback.</a:t>
            </a:r>
            <a:endParaRPr lang="en-US" sz="1200" dirty="0"/>
          </a:p>
        </p:txBody>
      </p:sp>
      <p:sp>
        <p:nvSpPr>
          <p:cNvPr id="10" name="Shape 7"/>
          <p:cNvSpPr/>
          <p:nvPr/>
        </p:nvSpPr>
        <p:spPr>
          <a:xfrm>
            <a:off x="1112758" y="3108246"/>
            <a:ext cx="592574" cy="22860"/>
          </a:xfrm>
          <a:prstGeom prst="roundRect">
            <a:avLst>
              <a:gd name="adj" fmla="val 362915"/>
            </a:avLst>
          </a:prstGeom>
          <a:solidFill>
            <a:srgbClr val="B2C6E5"/>
          </a:solidFill>
          <a:ln/>
        </p:spPr>
      </p:sp>
      <p:sp>
        <p:nvSpPr>
          <p:cNvPr id="11" name="Shape 8"/>
          <p:cNvSpPr/>
          <p:nvPr/>
        </p:nvSpPr>
        <p:spPr>
          <a:xfrm>
            <a:off x="691277" y="2897505"/>
            <a:ext cx="444341" cy="444341"/>
          </a:xfrm>
          <a:prstGeom prst="roundRect">
            <a:avLst>
              <a:gd name="adj" fmla="val 18671"/>
            </a:avLst>
          </a:prstGeom>
          <a:solidFill>
            <a:srgbClr val="CCE0FF"/>
          </a:solidFill>
          <a:ln w="7620">
            <a:solidFill>
              <a:srgbClr val="B2C6E5"/>
            </a:solidFill>
            <a:prstDash val="solid"/>
          </a:ln>
        </p:spPr>
      </p:sp>
      <p:sp>
        <p:nvSpPr>
          <p:cNvPr id="12" name="Text 9"/>
          <p:cNvSpPr/>
          <p:nvPr/>
        </p:nvSpPr>
        <p:spPr>
          <a:xfrm>
            <a:off x="765334" y="2934533"/>
            <a:ext cx="296228" cy="370284"/>
          </a:xfrm>
          <a:prstGeom prst="rect">
            <a:avLst/>
          </a:prstGeom>
          <a:noFill/>
          <a:ln/>
        </p:spPr>
        <p:txBody>
          <a:bodyPr wrap="none" lIns="0" tIns="0" rIns="0" bIns="0" rtlCol="0" anchor="t"/>
          <a:lstStyle/>
          <a:p>
            <a:pPr algn="ctr" indent="0" marL="0">
              <a:lnSpc>
                <a:spcPts val="2300"/>
              </a:lnSpc>
              <a:buNone/>
            </a:pPr>
            <a:r>
              <a:rPr lang="en-US" sz="2300" dirty="0">
                <a:solidFill>
                  <a:srgbClr val="13181B"/>
                </a:solidFill>
                <a:latin typeface="Montserrat" pitchFamily="34" charset="0"/>
                <a:ea typeface="Montserrat" pitchFamily="34" charset="-122"/>
                <a:cs typeface="Montserrat" pitchFamily="34" charset="-120"/>
              </a:rPr>
              <a:t>2</a:t>
            </a:r>
            <a:endParaRPr lang="en-US" sz="2300" dirty="0"/>
          </a:p>
        </p:txBody>
      </p:sp>
      <p:sp>
        <p:nvSpPr>
          <p:cNvPr id="13" name="Text 10"/>
          <p:cNvSpPr/>
          <p:nvPr/>
        </p:nvSpPr>
        <p:spPr>
          <a:xfrm>
            <a:off x="1901071" y="2965371"/>
            <a:ext cx="2894171" cy="308610"/>
          </a:xfrm>
          <a:prstGeom prst="rect">
            <a:avLst/>
          </a:prstGeom>
          <a:noFill/>
          <a:ln/>
        </p:spPr>
        <p:txBody>
          <a:bodyPr wrap="none" lIns="0" tIns="0" rIns="0" bIns="0" rtlCol="0" anchor="t"/>
          <a:lstStyle/>
          <a:p>
            <a:pPr algn="l" indent="0" marL="0">
              <a:lnSpc>
                <a:spcPts val="2400"/>
              </a:lnSpc>
              <a:buNone/>
            </a:pPr>
            <a:r>
              <a:rPr lang="en-US" sz="1900" dirty="0">
                <a:solidFill>
                  <a:srgbClr val="13181B"/>
                </a:solidFill>
                <a:latin typeface="Montserrat" pitchFamily="34" charset="0"/>
                <a:ea typeface="Montserrat" pitchFamily="34" charset="-122"/>
                <a:cs typeface="Montserrat" pitchFamily="34" charset="-120"/>
              </a:rPr>
              <a:t>Phase 2: Regional Scale</a:t>
            </a:r>
            <a:endParaRPr lang="en-US" sz="1900" dirty="0"/>
          </a:p>
        </p:txBody>
      </p:sp>
      <p:sp>
        <p:nvSpPr>
          <p:cNvPr id="14" name="Text 11"/>
          <p:cNvSpPr/>
          <p:nvPr/>
        </p:nvSpPr>
        <p:spPr>
          <a:xfrm>
            <a:off x="1901071" y="3392448"/>
            <a:ext cx="6551652" cy="505539"/>
          </a:xfrm>
          <a:prstGeom prst="rect">
            <a:avLst/>
          </a:prstGeom>
          <a:noFill/>
          <a:ln/>
        </p:spPr>
        <p:txBody>
          <a:bodyPr wrap="square" lIns="0" tIns="0" rIns="0" bIns="0" rtlCol="0" anchor="t"/>
          <a:lstStyle/>
          <a:p>
            <a:pPr algn="l" indent="0" marL="0">
              <a:lnSpc>
                <a:spcPts val="1950"/>
              </a:lnSpc>
              <a:buNone/>
            </a:pPr>
            <a:r>
              <a:rPr lang="en-US" sz="1200" dirty="0">
                <a:solidFill>
                  <a:srgbClr val="13181B"/>
                </a:solidFill>
                <a:latin typeface="Montserrat" pitchFamily="34" charset="0"/>
                <a:ea typeface="Montserrat" pitchFamily="34" charset="-122"/>
                <a:cs typeface="Montserrat" pitchFamily="34" charset="-120"/>
              </a:rPr>
              <a:t>Expand across West Africa to Gambia, Liberia, and Ghana, leveraging proven success metrics and testimonials.</a:t>
            </a:r>
            <a:endParaRPr lang="en-US" sz="1200" dirty="0"/>
          </a:p>
        </p:txBody>
      </p:sp>
      <p:sp>
        <p:nvSpPr>
          <p:cNvPr id="15" name="Text 12"/>
          <p:cNvSpPr/>
          <p:nvPr/>
        </p:nvSpPr>
        <p:spPr>
          <a:xfrm>
            <a:off x="691277" y="4194215"/>
            <a:ext cx="2993469" cy="370403"/>
          </a:xfrm>
          <a:prstGeom prst="rect">
            <a:avLst/>
          </a:prstGeom>
          <a:noFill/>
          <a:ln/>
        </p:spPr>
        <p:txBody>
          <a:bodyPr wrap="none" lIns="0" tIns="0" rIns="0" bIns="0" rtlCol="0" anchor="t"/>
          <a:lstStyle/>
          <a:p>
            <a:pPr algn="l" indent="0" marL="0">
              <a:lnSpc>
                <a:spcPts val="2900"/>
              </a:lnSpc>
              <a:buNone/>
            </a:pPr>
            <a:r>
              <a:rPr lang="en-US" sz="2300" dirty="0">
                <a:solidFill>
                  <a:srgbClr val="013180"/>
                </a:solidFill>
                <a:latin typeface="Montserrat" pitchFamily="34" charset="0"/>
                <a:ea typeface="Montserrat" pitchFamily="34" charset="-122"/>
                <a:cs typeface="Montserrat" pitchFamily="34" charset="-120"/>
              </a:rPr>
              <a:t>Marketing Channels</a:t>
            </a:r>
            <a:endParaRPr lang="en-US" sz="2300" dirty="0"/>
          </a:p>
        </p:txBody>
      </p:sp>
      <p:sp>
        <p:nvSpPr>
          <p:cNvPr id="16" name="Text 13"/>
          <p:cNvSpPr/>
          <p:nvPr/>
        </p:nvSpPr>
        <p:spPr>
          <a:xfrm>
            <a:off x="691277" y="5038606"/>
            <a:ext cx="2266355" cy="315992"/>
          </a:xfrm>
          <a:prstGeom prst="rect">
            <a:avLst/>
          </a:prstGeom>
          <a:noFill/>
          <a:ln/>
        </p:spPr>
        <p:txBody>
          <a:bodyPr wrap="none" lIns="0" tIns="0" rIns="0" bIns="0" rtlCol="0" anchor="t"/>
          <a:lstStyle/>
          <a:p>
            <a:pPr algn="l" indent="0" marL="0">
              <a:lnSpc>
                <a:spcPts val="2450"/>
              </a:lnSpc>
              <a:buNone/>
            </a:pPr>
            <a:r>
              <a:rPr lang="en-US" sz="1550" dirty="0">
                <a:solidFill>
                  <a:srgbClr val="13181B"/>
                </a:solidFill>
                <a:latin typeface="Montserrat" pitchFamily="34" charset="0"/>
                <a:ea typeface="Montserrat" pitchFamily="34" charset="-122"/>
                <a:cs typeface="Montserrat" pitchFamily="34" charset="-120"/>
              </a:rPr>
              <a:t>Digital Marketing</a:t>
            </a:r>
            <a:endParaRPr lang="en-US" sz="1550" dirty="0"/>
          </a:p>
        </p:txBody>
      </p:sp>
      <p:sp>
        <p:nvSpPr>
          <p:cNvPr id="17" name="Text 14"/>
          <p:cNvSpPr/>
          <p:nvPr/>
        </p:nvSpPr>
        <p:spPr>
          <a:xfrm>
            <a:off x="691277" y="5532358"/>
            <a:ext cx="2266355"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LinkedIn thought leadership campaigns</a:t>
            </a:r>
            <a:endParaRPr lang="en-US" sz="1550" dirty="0"/>
          </a:p>
        </p:txBody>
      </p:sp>
      <p:sp>
        <p:nvSpPr>
          <p:cNvPr id="18" name="Text 15"/>
          <p:cNvSpPr/>
          <p:nvPr/>
        </p:nvSpPr>
        <p:spPr>
          <a:xfrm>
            <a:off x="691277" y="6106954"/>
            <a:ext cx="2266355"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Facebook community building</a:t>
            </a:r>
            <a:endParaRPr lang="en-US" sz="1550" dirty="0"/>
          </a:p>
        </p:txBody>
      </p:sp>
      <p:sp>
        <p:nvSpPr>
          <p:cNvPr id="19" name="Text 16"/>
          <p:cNvSpPr/>
          <p:nvPr/>
        </p:nvSpPr>
        <p:spPr>
          <a:xfrm>
            <a:off x="691277" y="6681549"/>
            <a:ext cx="2266355"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Targeted content marketing</a:t>
            </a:r>
            <a:endParaRPr lang="en-US" sz="1550" dirty="0"/>
          </a:p>
        </p:txBody>
      </p:sp>
      <p:sp>
        <p:nvSpPr>
          <p:cNvPr id="20" name="Text 17"/>
          <p:cNvSpPr/>
          <p:nvPr/>
        </p:nvSpPr>
        <p:spPr>
          <a:xfrm>
            <a:off x="691277" y="7256145"/>
            <a:ext cx="2266355" cy="252770"/>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Influencer partnerships</a:t>
            </a:r>
            <a:endParaRPr lang="en-US" sz="1550" dirty="0"/>
          </a:p>
        </p:txBody>
      </p:sp>
      <p:sp>
        <p:nvSpPr>
          <p:cNvPr id="21" name="Text 18"/>
          <p:cNvSpPr/>
          <p:nvPr/>
        </p:nvSpPr>
        <p:spPr>
          <a:xfrm>
            <a:off x="3447217" y="5038606"/>
            <a:ext cx="2432804" cy="631984"/>
          </a:xfrm>
          <a:prstGeom prst="rect">
            <a:avLst/>
          </a:prstGeom>
          <a:noFill/>
          <a:ln/>
        </p:spPr>
        <p:txBody>
          <a:bodyPr wrap="square" lIns="0" tIns="0" rIns="0" bIns="0" rtlCol="0" anchor="t"/>
          <a:lstStyle/>
          <a:p>
            <a:pPr algn="l" indent="0" marL="0">
              <a:lnSpc>
                <a:spcPts val="2450"/>
              </a:lnSpc>
              <a:buNone/>
            </a:pPr>
            <a:r>
              <a:rPr lang="en-US" sz="1550" dirty="0">
                <a:solidFill>
                  <a:srgbClr val="13181B"/>
                </a:solidFill>
                <a:latin typeface="Montserrat" pitchFamily="34" charset="0"/>
                <a:ea typeface="Montserrat" pitchFamily="34" charset="-122"/>
                <a:cs typeface="Montserrat" pitchFamily="34" charset="-120"/>
              </a:rPr>
              <a:t>Institutional Partnerships</a:t>
            </a:r>
            <a:endParaRPr lang="en-US" sz="1550" dirty="0"/>
          </a:p>
        </p:txBody>
      </p:sp>
      <p:sp>
        <p:nvSpPr>
          <p:cNvPr id="22" name="Text 19"/>
          <p:cNvSpPr/>
          <p:nvPr/>
        </p:nvSpPr>
        <p:spPr>
          <a:xfrm>
            <a:off x="3447217" y="5848350"/>
            <a:ext cx="2432804" cy="252770"/>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University collaborations</a:t>
            </a:r>
            <a:endParaRPr lang="en-US" sz="1550" dirty="0"/>
          </a:p>
        </p:txBody>
      </p:sp>
      <p:sp>
        <p:nvSpPr>
          <p:cNvPr id="23" name="Text 20"/>
          <p:cNvSpPr/>
          <p:nvPr/>
        </p:nvSpPr>
        <p:spPr>
          <a:xfrm>
            <a:off x="3447217" y="6170176"/>
            <a:ext cx="2432804"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Government program integration</a:t>
            </a:r>
            <a:endParaRPr lang="en-US" sz="1550" dirty="0"/>
          </a:p>
        </p:txBody>
      </p:sp>
      <p:sp>
        <p:nvSpPr>
          <p:cNvPr id="24" name="Text 21"/>
          <p:cNvSpPr/>
          <p:nvPr/>
        </p:nvSpPr>
        <p:spPr>
          <a:xfrm>
            <a:off x="3447217" y="6744772"/>
            <a:ext cx="2432804" cy="252770"/>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NGO workforce initiatives</a:t>
            </a:r>
            <a:endParaRPr lang="en-US" sz="1550" dirty="0"/>
          </a:p>
        </p:txBody>
      </p:sp>
      <p:sp>
        <p:nvSpPr>
          <p:cNvPr id="25" name="Text 22"/>
          <p:cNvSpPr/>
          <p:nvPr/>
        </p:nvSpPr>
        <p:spPr>
          <a:xfrm>
            <a:off x="3447217" y="7066598"/>
            <a:ext cx="2432804"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Chamber of Commerce alliances</a:t>
            </a:r>
            <a:endParaRPr lang="en-US" sz="1550" dirty="0"/>
          </a:p>
        </p:txBody>
      </p:sp>
      <p:sp>
        <p:nvSpPr>
          <p:cNvPr id="26" name="Text 23"/>
          <p:cNvSpPr/>
          <p:nvPr/>
        </p:nvSpPr>
        <p:spPr>
          <a:xfrm>
            <a:off x="6369606" y="5038606"/>
            <a:ext cx="2098119" cy="315992"/>
          </a:xfrm>
          <a:prstGeom prst="rect">
            <a:avLst/>
          </a:prstGeom>
          <a:noFill/>
          <a:ln/>
        </p:spPr>
        <p:txBody>
          <a:bodyPr wrap="none" lIns="0" tIns="0" rIns="0" bIns="0" rtlCol="0" anchor="t"/>
          <a:lstStyle/>
          <a:p>
            <a:pPr algn="l" indent="0" marL="0">
              <a:lnSpc>
                <a:spcPts val="2450"/>
              </a:lnSpc>
              <a:buNone/>
            </a:pPr>
            <a:r>
              <a:rPr lang="en-US" sz="1550" dirty="0">
                <a:solidFill>
                  <a:srgbClr val="13181B"/>
                </a:solidFill>
                <a:latin typeface="Montserrat" pitchFamily="34" charset="0"/>
                <a:ea typeface="Montserrat" pitchFamily="34" charset="-122"/>
                <a:cs typeface="Montserrat" pitchFamily="34" charset="-120"/>
              </a:rPr>
              <a:t>Workshops &amp; Events</a:t>
            </a:r>
            <a:endParaRPr lang="en-US" sz="1550" dirty="0"/>
          </a:p>
        </p:txBody>
      </p:sp>
      <p:sp>
        <p:nvSpPr>
          <p:cNvPr id="27" name="Text 24"/>
          <p:cNvSpPr/>
          <p:nvPr/>
        </p:nvSpPr>
        <p:spPr>
          <a:xfrm>
            <a:off x="6369606" y="5532358"/>
            <a:ext cx="2098119" cy="252770"/>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Free masterclass series</a:t>
            </a:r>
            <a:endParaRPr lang="en-US" sz="1550" dirty="0"/>
          </a:p>
        </p:txBody>
      </p:sp>
      <p:sp>
        <p:nvSpPr>
          <p:cNvPr id="28" name="Text 25"/>
          <p:cNvSpPr/>
          <p:nvPr/>
        </p:nvSpPr>
        <p:spPr>
          <a:xfrm>
            <a:off x="6369606" y="5854184"/>
            <a:ext cx="2098119" cy="252770"/>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Industry conferences</a:t>
            </a:r>
            <a:endParaRPr lang="en-US" sz="1550" dirty="0"/>
          </a:p>
        </p:txBody>
      </p:sp>
      <p:sp>
        <p:nvSpPr>
          <p:cNvPr id="29" name="Text 26"/>
          <p:cNvSpPr/>
          <p:nvPr/>
        </p:nvSpPr>
        <p:spPr>
          <a:xfrm>
            <a:off x="6369606" y="6176010"/>
            <a:ext cx="2098119"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Community outreach programs</a:t>
            </a:r>
            <a:endParaRPr lang="en-US" sz="1550" dirty="0"/>
          </a:p>
        </p:txBody>
      </p:sp>
      <p:sp>
        <p:nvSpPr>
          <p:cNvPr id="30" name="Text 27"/>
          <p:cNvSpPr/>
          <p:nvPr/>
        </p:nvSpPr>
        <p:spPr>
          <a:xfrm>
            <a:off x="6369606" y="6750606"/>
            <a:ext cx="2098119" cy="505539"/>
          </a:xfrm>
          <a:prstGeom prst="rect">
            <a:avLst/>
          </a:prstGeom>
          <a:noFill/>
          <a:ln/>
        </p:spPr>
        <p:txBody>
          <a:bodyPr wrap="square" lIns="0" tIns="0" rIns="0" bIns="0" rtlCol="0" anchor="t"/>
          <a:lstStyle/>
          <a:p>
            <a:pPr algn="l" marL="342900" indent="-342900">
              <a:lnSpc>
                <a:spcPts val="2450"/>
              </a:lnSpc>
              <a:buSzPct val="100000"/>
              <a:buChar char="•"/>
            </a:pPr>
            <a:r>
              <a:rPr lang="en-US" sz="1550" dirty="0">
                <a:solidFill>
                  <a:srgbClr val="13181B"/>
                </a:solidFill>
                <a:latin typeface="Montserrat" pitchFamily="34" charset="0"/>
                <a:ea typeface="Montserrat" pitchFamily="34" charset="-122"/>
                <a:cs typeface="Montserrat" pitchFamily="34" charset="-120"/>
              </a:rPr>
              <a:t>Demo days for businesses.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1388" y="496014"/>
            <a:ext cx="4852035" cy="563761"/>
          </a:xfrm>
          <a:prstGeom prst="rect">
            <a:avLst/>
          </a:prstGeom>
          <a:noFill/>
          <a:ln/>
        </p:spPr>
        <p:txBody>
          <a:bodyPr wrap="none" lIns="0" tIns="0" rIns="0" bIns="0" rtlCol="0" anchor="t"/>
          <a:lstStyle/>
          <a:p>
            <a:pPr algn="l" indent="0" marL="0">
              <a:lnSpc>
                <a:spcPts val="4400"/>
              </a:lnSpc>
              <a:buNone/>
            </a:pPr>
            <a:r>
              <a:rPr lang="en-US" sz="3550" dirty="0">
                <a:solidFill>
                  <a:srgbClr val="013180"/>
                </a:solidFill>
                <a:latin typeface="Montserrat" pitchFamily="34" charset="0"/>
                <a:ea typeface="Montserrat" pitchFamily="34" charset="-122"/>
                <a:cs typeface="Montserrat" pitchFamily="34" charset="-120"/>
              </a:rPr>
              <a:t>Impact &amp; Social Value</a:t>
            </a:r>
            <a:endParaRPr lang="en-US" sz="3550" dirty="0"/>
          </a:p>
        </p:txBody>
      </p:sp>
      <p:sp>
        <p:nvSpPr>
          <p:cNvPr id="3" name="Text 1"/>
          <p:cNvSpPr/>
          <p:nvPr/>
        </p:nvSpPr>
        <p:spPr>
          <a:xfrm>
            <a:off x="631388" y="1420535"/>
            <a:ext cx="13367623" cy="360759"/>
          </a:xfrm>
          <a:prstGeom prst="rect">
            <a:avLst/>
          </a:prstGeom>
          <a:noFill/>
          <a:ln/>
        </p:spPr>
        <p:txBody>
          <a:bodyPr wrap="none" lIns="0" tIns="0" rIns="0" bIns="0" rtlCol="0" anchor="t"/>
          <a:lstStyle/>
          <a:p>
            <a:pPr algn="l" indent="0" marL="0">
              <a:lnSpc>
                <a:spcPts val="2800"/>
              </a:lnSpc>
              <a:buNone/>
            </a:pPr>
            <a:r>
              <a:rPr lang="en-US" sz="1750" dirty="0">
                <a:solidFill>
                  <a:srgbClr val="13181B"/>
                </a:solidFill>
                <a:latin typeface="Montserrat" pitchFamily="34" charset="0"/>
                <a:ea typeface="Montserrat" pitchFamily="34" charset="-122"/>
                <a:cs typeface="Montserrat" pitchFamily="34" charset="-120"/>
              </a:rPr>
              <a:t>AI for Social Transformation</a:t>
            </a:r>
            <a:endParaRPr lang="en-US" sz="1750" dirty="0"/>
          </a:p>
        </p:txBody>
      </p:sp>
      <p:sp>
        <p:nvSpPr>
          <p:cNvPr id="4" name="Text 2"/>
          <p:cNvSpPr/>
          <p:nvPr/>
        </p:nvSpPr>
        <p:spPr>
          <a:xfrm>
            <a:off x="631388" y="1984177"/>
            <a:ext cx="13367623" cy="461724"/>
          </a:xfrm>
          <a:prstGeom prst="rect">
            <a:avLst/>
          </a:prstGeom>
          <a:noFill/>
          <a:ln/>
        </p:spPr>
        <p:txBody>
          <a:bodyPr wrap="square" lIns="0" tIns="0" rIns="0" bIns="0" rtlCol="0" anchor="t"/>
          <a:lstStyle/>
          <a:p>
            <a:pPr algn="l"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Future Proofer isn't just about profit—it's about empowerment. We're building a platform that democratizes access to strategic foresight, creating pathways to prosperity for individuals and businesses across West Africa.</a:t>
            </a:r>
            <a:endParaRPr lang="en-US" sz="1100" dirty="0"/>
          </a:p>
        </p:txBody>
      </p:sp>
      <p:sp>
        <p:nvSpPr>
          <p:cNvPr id="5" name="Text 3"/>
          <p:cNvSpPr/>
          <p:nvPr/>
        </p:nvSpPr>
        <p:spPr>
          <a:xfrm>
            <a:off x="1674614"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10000+</a:t>
            </a:r>
            <a:endParaRPr lang="en-US" sz="3550" dirty="0"/>
          </a:p>
        </p:txBody>
      </p:sp>
      <p:pic>
        <p:nvPicPr>
          <p:cNvPr id="6" name="Image 0" descr="preencoded.png">    </p:cNvPr>
          <p:cNvPicPr>
            <a:picLocks noChangeAspect="1"/>
          </p:cNvPicPr>
          <p:nvPr/>
        </p:nvPicPr>
        <p:blipFill>
          <a:blip r:embed="rId1"/>
          <a:stretch>
            <a:fillRect/>
          </a:stretch>
        </p:blipFill>
        <p:spPr>
          <a:xfrm>
            <a:off x="1431131" y="2693789"/>
            <a:ext cx="2705933" cy="2705933"/>
          </a:xfrm>
          <a:prstGeom prst="rect">
            <a:avLst/>
          </a:prstGeom>
        </p:spPr>
      </p:pic>
      <p:sp>
        <p:nvSpPr>
          <p:cNvPr id="7" name="Text 4"/>
          <p:cNvSpPr/>
          <p:nvPr/>
        </p:nvSpPr>
        <p:spPr>
          <a:xfrm>
            <a:off x="1656636"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Youths Trained</a:t>
            </a:r>
            <a:endParaRPr lang="en-US" sz="1750" dirty="0"/>
          </a:p>
        </p:txBody>
      </p:sp>
      <p:sp>
        <p:nvSpPr>
          <p:cNvPr id="8" name="Text 5"/>
          <p:cNvSpPr/>
          <p:nvPr/>
        </p:nvSpPr>
        <p:spPr>
          <a:xfrm>
            <a:off x="631388" y="6015157"/>
            <a:ext cx="4305538"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Young people equipped with digital planning and foresight skills for the future economy.</a:t>
            </a:r>
            <a:endParaRPr lang="en-US" sz="1100" dirty="0"/>
          </a:p>
        </p:txBody>
      </p:sp>
      <p:sp>
        <p:nvSpPr>
          <p:cNvPr id="9" name="Text 6"/>
          <p:cNvSpPr/>
          <p:nvPr/>
        </p:nvSpPr>
        <p:spPr>
          <a:xfrm>
            <a:off x="6205657"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2000+</a:t>
            </a:r>
            <a:endParaRPr lang="en-US" sz="3550" dirty="0"/>
          </a:p>
        </p:txBody>
      </p:sp>
      <p:pic>
        <p:nvPicPr>
          <p:cNvPr id="10" name="Image 1" descr="preencoded.png">    </p:cNvPr>
          <p:cNvPicPr>
            <a:picLocks noChangeAspect="1"/>
          </p:cNvPicPr>
          <p:nvPr/>
        </p:nvPicPr>
        <p:blipFill>
          <a:blip r:embed="rId2"/>
          <a:stretch>
            <a:fillRect/>
          </a:stretch>
        </p:blipFill>
        <p:spPr>
          <a:xfrm>
            <a:off x="5962174" y="2693789"/>
            <a:ext cx="2705933" cy="2705933"/>
          </a:xfrm>
          <a:prstGeom prst="rect">
            <a:avLst/>
          </a:prstGeom>
        </p:spPr>
      </p:pic>
      <p:sp>
        <p:nvSpPr>
          <p:cNvPr id="11" name="Text 7"/>
          <p:cNvSpPr/>
          <p:nvPr/>
        </p:nvSpPr>
        <p:spPr>
          <a:xfrm>
            <a:off x="6187678"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SMEs Supported</a:t>
            </a:r>
            <a:endParaRPr lang="en-US" sz="1750" dirty="0"/>
          </a:p>
        </p:txBody>
      </p:sp>
      <p:sp>
        <p:nvSpPr>
          <p:cNvPr id="12" name="Text 8"/>
          <p:cNvSpPr/>
          <p:nvPr/>
        </p:nvSpPr>
        <p:spPr>
          <a:xfrm>
            <a:off x="5162312" y="6015157"/>
            <a:ext cx="4305657"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Small businesses empowered with AI-driven insights to compete and grow sustainably.</a:t>
            </a:r>
            <a:endParaRPr lang="en-US" sz="1100" dirty="0"/>
          </a:p>
        </p:txBody>
      </p:sp>
      <p:sp>
        <p:nvSpPr>
          <p:cNvPr id="13" name="Text 9"/>
          <p:cNvSpPr/>
          <p:nvPr/>
        </p:nvSpPr>
        <p:spPr>
          <a:xfrm>
            <a:off x="10736699" y="3821192"/>
            <a:ext cx="2218849" cy="450890"/>
          </a:xfrm>
          <a:prstGeom prst="rect">
            <a:avLst/>
          </a:prstGeom>
          <a:noFill/>
          <a:ln/>
        </p:spPr>
        <p:txBody>
          <a:bodyPr wrap="none" lIns="0" tIns="0" rIns="0" bIns="0" rtlCol="0" anchor="t"/>
          <a:lstStyle/>
          <a:p>
            <a:pPr algn="ctr" indent="0" marL="0">
              <a:lnSpc>
                <a:spcPts val="3550"/>
              </a:lnSpc>
              <a:buNone/>
            </a:pPr>
            <a:r>
              <a:rPr lang="en-US" sz="3550" dirty="0">
                <a:solidFill>
                  <a:srgbClr val="13181B"/>
                </a:solidFill>
                <a:latin typeface="Montserrat" pitchFamily="34" charset="0"/>
                <a:ea typeface="Montserrat" pitchFamily="34" charset="-122"/>
                <a:cs typeface="Montserrat" pitchFamily="34" charset="-120"/>
              </a:rPr>
              <a:t>15</a:t>
            </a:r>
            <a:endParaRPr lang="en-US" sz="3550" dirty="0"/>
          </a:p>
        </p:txBody>
      </p:sp>
      <p:pic>
        <p:nvPicPr>
          <p:cNvPr id="14" name="Image 2" descr="preencoded.png">    </p:cNvPr>
          <p:cNvPicPr>
            <a:picLocks noChangeAspect="1"/>
          </p:cNvPicPr>
          <p:nvPr/>
        </p:nvPicPr>
        <p:blipFill>
          <a:blip r:embed="rId3"/>
          <a:stretch>
            <a:fillRect/>
          </a:stretch>
        </p:blipFill>
        <p:spPr>
          <a:xfrm>
            <a:off x="10493216" y="2693789"/>
            <a:ext cx="2705933" cy="2705933"/>
          </a:xfrm>
          <a:prstGeom prst="rect">
            <a:avLst/>
          </a:prstGeom>
        </p:spPr>
      </p:pic>
      <p:sp>
        <p:nvSpPr>
          <p:cNvPr id="15" name="Text 10"/>
          <p:cNvSpPr/>
          <p:nvPr/>
        </p:nvSpPr>
        <p:spPr>
          <a:xfrm>
            <a:off x="10718721" y="5625108"/>
            <a:ext cx="2254925" cy="281821"/>
          </a:xfrm>
          <a:prstGeom prst="rect">
            <a:avLst/>
          </a:prstGeom>
          <a:noFill/>
          <a:ln/>
        </p:spPr>
        <p:txBody>
          <a:bodyPr wrap="none" lIns="0" tIns="0" rIns="0" bIns="0" rtlCol="0" anchor="t"/>
          <a:lstStyle/>
          <a:p>
            <a:pPr algn="ctr" indent="0" marL="0">
              <a:lnSpc>
                <a:spcPts val="2200"/>
              </a:lnSpc>
              <a:buNone/>
            </a:pPr>
            <a:r>
              <a:rPr lang="en-US" sz="1750" dirty="0">
                <a:solidFill>
                  <a:srgbClr val="13181B"/>
                </a:solidFill>
                <a:latin typeface="Montserrat" pitchFamily="34" charset="0"/>
                <a:ea typeface="Montserrat" pitchFamily="34" charset="-122"/>
                <a:cs typeface="Montserrat" pitchFamily="34" charset="-120"/>
              </a:rPr>
              <a:t>Countries Reached</a:t>
            </a:r>
            <a:endParaRPr lang="en-US" sz="1750" dirty="0"/>
          </a:p>
        </p:txBody>
      </p:sp>
      <p:sp>
        <p:nvSpPr>
          <p:cNvPr id="16" name="Text 11"/>
          <p:cNvSpPr/>
          <p:nvPr/>
        </p:nvSpPr>
        <p:spPr>
          <a:xfrm>
            <a:off x="9693354" y="6015157"/>
            <a:ext cx="4305657" cy="461724"/>
          </a:xfrm>
          <a:prstGeom prst="rect">
            <a:avLst/>
          </a:prstGeom>
          <a:noFill/>
          <a:ln/>
        </p:spPr>
        <p:txBody>
          <a:bodyPr wrap="square" lIns="0" tIns="0" rIns="0" bIns="0" rtlCol="0" anchor="t"/>
          <a:lstStyle/>
          <a:p>
            <a:pPr algn="ctr" indent="0" marL="0">
              <a:lnSpc>
                <a:spcPts val="1800"/>
              </a:lnSpc>
              <a:buNone/>
            </a:pPr>
            <a:r>
              <a:rPr lang="en-US" sz="1100" dirty="0">
                <a:solidFill>
                  <a:srgbClr val="13181B"/>
                </a:solidFill>
                <a:latin typeface="Montserrat" pitchFamily="34" charset="0"/>
                <a:ea typeface="Montserrat" pitchFamily="34" charset="-122"/>
                <a:cs typeface="Montserrat" pitchFamily="34" charset="-120"/>
              </a:rPr>
              <a:t>ECOWAS nations gaining access to localized, actionable intelligence tools.</a:t>
            </a:r>
            <a:endParaRPr lang="en-US" sz="1100" dirty="0"/>
          </a:p>
        </p:txBody>
      </p:sp>
      <p:sp>
        <p:nvSpPr>
          <p:cNvPr id="17" name="Shape 12"/>
          <p:cNvSpPr/>
          <p:nvPr/>
        </p:nvSpPr>
        <p:spPr>
          <a:xfrm>
            <a:off x="631388" y="6679763"/>
            <a:ext cx="13367623" cy="1055013"/>
          </a:xfrm>
          <a:prstGeom prst="roundRect">
            <a:avLst>
              <a:gd name="adj" fmla="val 7182"/>
            </a:avLst>
          </a:prstGeom>
          <a:solidFill>
            <a:srgbClr val="B3D0FF"/>
          </a:solidFill>
          <a:ln/>
        </p:spPr>
      </p:sp>
      <p:pic>
        <p:nvPicPr>
          <p:cNvPr id="18" name="Image 3" descr="preencoded.png">    </p:cNvPr>
          <p:cNvPicPr>
            <a:picLocks noChangeAspect="1"/>
          </p:cNvPicPr>
          <p:nvPr/>
        </p:nvPicPr>
        <p:blipFill>
          <a:blip r:embed="rId4"/>
          <a:stretch>
            <a:fillRect/>
          </a:stretch>
        </p:blipFill>
        <p:spPr>
          <a:xfrm>
            <a:off x="811768" y="6953012"/>
            <a:ext cx="225385" cy="180380"/>
          </a:xfrm>
          <a:prstGeom prst="rect">
            <a:avLst/>
          </a:prstGeom>
        </p:spPr>
      </p:pic>
      <p:sp>
        <p:nvSpPr>
          <p:cNvPr id="19" name="Text 13"/>
          <p:cNvSpPr/>
          <p:nvPr/>
        </p:nvSpPr>
        <p:spPr>
          <a:xfrm>
            <a:off x="1217533" y="6905149"/>
            <a:ext cx="12601099" cy="577215"/>
          </a:xfrm>
          <a:prstGeom prst="rect">
            <a:avLst/>
          </a:prstGeom>
          <a:noFill/>
          <a:ln/>
        </p:spPr>
        <p:txBody>
          <a:bodyPr wrap="square" lIns="0" tIns="0" rIns="0" bIns="0" rtlCol="0" anchor="t"/>
          <a:lstStyle/>
          <a:p>
            <a:pPr algn="l" indent="0" marL="0">
              <a:lnSpc>
                <a:spcPts val="2250"/>
              </a:lnSpc>
              <a:buNone/>
            </a:pPr>
            <a:r>
              <a:rPr lang="en-US" sz="1400" b="1" dirty="0">
                <a:solidFill>
                  <a:srgbClr val="000000"/>
                </a:solidFill>
                <a:latin typeface="Montserrat" pitchFamily="34" charset="0"/>
                <a:ea typeface="Montserrat" pitchFamily="34" charset="-122"/>
                <a:cs typeface="Montserrat" pitchFamily="34" charset="-120"/>
              </a:rPr>
              <a:t>Our Commitment:</a:t>
            </a:r>
            <a:pPr algn="l" indent="0" marL="0">
              <a:lnSpc>
                <a:spcPts val="2250"/>
              </a:lnSpc>
              <a:buNone/>
            </a:pPr>
            <a:r>
              <a:rPr lang="en-US" sz="1400" dirty="0">
                <a:solidFill>
                  <a:srgbClr val="000000"/>
                </a:solidFill>
                <a:latin typeface="Montserrat" pitchFamily="34" charset="0"/>
                <a:ea typeface="Montserrat" pitchFamily="34" charset="-122"/>
                <a:cs typeface="Montserrat" pitchFamily="34" charset="-120"/>
              </a:rPr>
              <a:t> Making sophisticated AI foresight accessible to everyone, regardless of economic background, to create lasting positive change across communities.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2025-11-08T22:11:09Z</dcterms:created>
  <dcterms:modified xsi:type="dcterms:W3CDTF">2025-11-08T22:11:09Z</dcterms:modified>
</cp:coreProperties>
</file>